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2"/>
  </p:notesMasterIdLst>
  <p:sldIdLst>
    <p:sldId id="299" r:id="rId2"/>
    <p:sldId id="280" r:id="rId3"/>
    <p:sldId id="256" r:id="rId4"/>
    <p:sldId id="314" r:id="rId5"/>
    <p:sldId id="315" r:id="rId6"/>
    <p:sldId id="322" r:id="rId7"/>
    <p:sldId id="316" r:id="rId8"/>
    <p:sldId id="317" r:id="rId9"/>
    <p:sldId id="318" r:id="rId10"/>
    <p:sldId id="319" r:id="rId11"/>
    <p:sldId id="320" r:id="rId12"/>
    <p:sldId id="323" r:id="rId13"/>
    <p:sldId id="321" r:id="rId14"/>
    <p:sldId id="324" r:id="rId15"/>
    <p:sldId id="325" r:id="rId16"/>
    <p:sldId id="326" r:id="rId17"/>
    <p:sldId id="327" r:id="rId18"/>
    <p:sldId id="328" r:id="rId19"/>
    <p:sldId id="329" r:id="rId20"/>
    <p:sldId id="306"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FF9900"/>
    <a:srgbClr val="800000"/>
    <a:srgbClr val="996633"/>
    <a:srgbClr val="9933FF"/>
    <a:srgbClr val="66FF9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0822" autoAdjust="0"/>
  </p:normalViewPr>
  <p:slideViewPr>
    <p:cSldViewPr>
      <p:cViewPr varScale="1">
        <p:scale>
          <a:sx n="79" d="100"/>
          <a:sy n="79" d="100"/>
        </p:scale>
        <p:origin x="-1062"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A76C66-F45A-4F11-945A-4CB3DF50DC52}" type="datetimeFigureOut">
              <a:rPr lang="en-US" smtClean="0"/>
              <a:pPr/>
              <a:t>9/29/2015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16A044-E4FC-4874-B858-63DCF5A24C92}" type="slidenum">
              <a:rPr lang="en-US" smtClean="0"/>
              <a:pPr/>
              <a:t>‹#›</a:t>
            </a:fld>
            <a:endParaRPr lang="en-US"/>
          </a:p>
        </p:txBody>
      </p:sp>
    </p:spTree>
    <p:extLst>
      <p:ext uri="{BB962C8B-B14F-4D97-AF65-F5344CB8AC3E}">
        <p14:creationId xmlns="" xmlns:p14="http://schemas.microsoft.com/office/powerpoint/2010/main" val="25612677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1D8BD707-D9CF-40AE-B4C6-C98DA3205C09}" type="datetimeFigureOut">
              <a:rPr lang="en-US" smtClean="0"/>
              <a:pPr/>
              <a:t>9/29/2015</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B6F15528-21DE-4FAA-801E-634DDDAF4B2B}" type="slidenum">
              <a:rPr lang="en-US" smtClean="0"/>
              <a:pPr/>
              <a:t>‹#›</a:t>
            </a:fld>
            <a:endParaRPr lang="en-US"/>
          </a:p>
        </p:txBody>
      </p:sp>
    </p:spTree>
  </p:cSld>
  <p:clrMapOvr>
    <a:masterClrMapping/>
  </p:clrMapOvr>
  <p:transition spd="slow">
    <p:cover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cover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cover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1D8BD707-D9CF-40AE-B4C6-C98DA3205C09}" type="datetimeFigureOut">
              <a:rPr lang="en-US" smtClean="0"/>
              <a:pPr/>
              <a:t>9/29/2015</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B6F15528-21DE-4FAA-801E-634DDDAF4B2B}" type="slidenum">
              <a:rPr lang="en-US" smtClean="0"/>
              <a:pPr/>
              <a:t>‹#›</a:t>
            </a:fld>
            <a:endParaRPr lang="en-US"/>
          </a:p>
        </p:txBody>
      </p:sp>
    </p:spTree>
  </p:cSld>
  <p:clrMapOvr>
    <a:masterClrMapping/>
  </p:clrMapOvr>
  <p:transition spd="slow">
    <p:cover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1D8BD707-D9CF-40AE-B4C6-C98DA3205C09}" type="datetimeFigureOut">
              <a:rPr lang="en-US" smtClean="0"/>
              <a:pPr/>
              <a:t>9/29/2015</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spd="slow">
    <p:cover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1D8BD707-D9CF-40AE-B4C6-C98DA3205C09}" type="datetimeFigureOut">
              <a:rPr lang="en-US" smtClean="0"/>
              <a:pPr/>
              <a:t>9/29/2015</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cover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1D8BD707-D9CF-40AE-B4C6-C98DA3205C09}" type="datetimeFigureOut">
              <a:rPr lang="en-US" smtClean="0"/>
              <a:pPr/>
              <a:t>9/29/2015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B6F15528-21DE-4FAA-801E-634DDDAF4B2B}"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spd="slow">
    <p:cover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1D8BD707-D9CF-40AE-B4C6-C98DA3205C09}" type="datetimeFigureOut">
              <a:rPr lang="en-US" smtClean="0"/>
              <a:pPr/>
              <a:t>9/29/2015</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cover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D8BD707-D9CF-40AE-B4C6-C98DA3205C09}" type="datetimeFigureOut">
              <a:rPr lang="en-US" smtClean="0"/>
              <a:pPr/>
              <a:t>9/29/2015</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cover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1D8BD707-D9CF-40AE-B4C6-C98DA3205C09}" type="datetimeFigureOut">
              <a:rPr lang="en-US" smtClean="0"/>
              <a:pPr/>
              <a:t>9/29/2015</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cover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9/29/2015</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B6F15528-21DE-4FAA-801E-634DDDAF4B2B}"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spd="slow">
    <p:cover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1D8BD707-D9CF-40AE-B4C6-C98DA3205C09}" type="datetimeFigureOut">
              <a:rPr lang="en-US" smtClean="0"/>
              <a:pPr/>
              <a:t>9/29/2015</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B6F15528-21DE-4FAA-801E-634DDDAF4B2B}"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slow">
    <p:cover dir="u"/>
  </p:transition>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gif"/><Relationship Id="rId1" Type="http://schemas.openxmlformats.org/officeDocument/2006/relationships/slideLayout" Target="../slideLayouts/slideLayout2.xml"/><Relationship Id="rId4" Type="http://schemas.openxmlformats.org/officeDocument/2006/relationships/image" Target="../media/image20.gif"/></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48768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Users\user\Desktop\Bitmap in Cover 5 &amp; 6.cdr.jpg"/>
          <p:cNvPicPr>
            <a:picLocks noChangeAspect="1" noChangeArrowheads="1"/>
          </p:cNvPicPr>
          <p:nvPr/>
        </p:nvPicPr>
        <p:blipFill>
          <a:blip r:embed="rId2" cstate="print"/>
          <a:srcRect t="3279" b="26220"/>
          <a:stretch>
            <a:fillRect/>
          </a:stretch>
        </p:blipFill>
        <p:spPr bwMode="auto">
          <a:xfrm>
            <a:off x="1295400" y="0"/>
            <a:ext cx="6867969" cy="6553200"/>
          </a:xfrm>
          <a:prstGeom prst="rect">
            <a:avLst/>
          </a:prstGeom>
          <a:noFill/>
        </p:spPr>
      </p:pic>
      <p:sp>
        <p:nvSpPr>
          <p:cNvPr id="6" name="Rectangle 5"/>
          <p:cNvSpPr/>
          <p:nvPr/>
        </p:nvSpPr>
        <p:spPr>
          <a:xfrm>
            <a:off x="0" y="4648200"/>
            <a:ext cx="9144000" cy="22098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04800" y="6248400"/>
            <a:ext cx="8534400" cy="457200"/>
          </a:xfrm>
        </p:spPr>
        <p:txBody>
          <a:bodyPr>
            <a:normAutofit/>
          </a:bodyPr>
          <a:lstStyle/>
          <a:p>
            <a:pPr algn="ctr"/>
            <a:r>
              <a:rPr lang="en-US" sz="1500" b="1" cap="none" dirty="0">
                <a:solidFill>
                  <a:schemeClr val="tx1"/>
                </a:solidFill>
                <a:effectLst/>
                <a:latin typeface="Arial" pitchFamily="34" charset="0"/>
                <a:cs typeface="Arial" pitchFamily="34" charset="0"/>
              </a:rPr>
              <a:t>CATECHETICAL TEXTBOOK SERIES OF THE SYRO - MALABAR CHURCH</a:t>
            </a:r>
          </a:p>
        </p:txBody>
      </p:sp>
      <p:sp>
        <p:nvSpPr>
          <p:cNvPr id="7" name="Title 1"/>
          <p:cNvSpPr txBox="1">
            <a:spLocks/>
          </p:cNvSpPr>
          <p:nvPr/>
        </p:nvSpPr>
        <p:spPr>
          <a:xfrm rot="16200000">
            <a:off x="-1600199" y="2286000"/>
            <a:ext cx="4572000" cy="609600"/>
          </a:xfrm>
          <a:prstGeom prst="rect">
            <a:avLst/>
          </a:prstGeom>
        </p:spPr>
        <p:txBody>
          <a:bodyPr vert="horz" anchor="t">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normalizeH="0" baseline="0" noProof="0" dirty="0">
                <a:uLnTx/>
                <a:uFillTx/>
                <a:latin typeface="Arial" pitchFamily="34" charset="0"/>
                <a:ea typeface="+mj-ea"/>
                <a:cs typeface="Arial" pitchFamily="34" charset="0"/>
              </a:rPr>
              <a:t>ON THE PATH OF SALVATION - 6</a:t>
            </a:r>
          </a:p>
        </p:txBody>
      </p:sp>
      <p:sp>
        <p:nvSpPr>
          <p:cNvPr id="8" name="Title 1"/>
          <p:cNvSpPr txBox="1">
            <a:spLocks/>
          </p:cNvSpPr>
          <p:nvPr/>
        </p:nvSpPr>
        <p:spPr>
          <a:xfrm>
            <a:off x="1295400" y="4800600"/>
            <a:ext cx="6629400" cy="1828800"/>
          </a:xfrm>
          <a:prstGeom prst="rect">
            <a:avLst/>
          </a:prstGeom>
        </p:spPr>
        <p:txBody>
          <a:bodyPr vert="horz" anchor="t">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500" b="1" dirty="0">
                <a:ln w="28575">
                  <a:solidFill>
                    <a:schemeClr val="bg1"/>
                  </a:solidFill>
                </a:ln>
                <a:solidFill>
                  <a:srgbClr val="FF0000"/>
                </a:solidFill>
                <a:latin typeface="Cooper Std Black" pitchFamily="18" charset="0"/>
                <a:ea typeface="+mj-ea"/>
                <a:cs typeface="Times New Roman" pitchFamily="18" charset="0"/>
              </a:rPr>
              <a:t>PEOPLE WHO</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500" b="1" i="0" u="none" strike="noStrike" kern="1200" cap="none" spc="0" normalizeH="0" baseline="0" noProof="0" dirty="0">
                <a:ln w="28575">
                  <a:solidFill>
                    <a:schemeClr val="bg1"/>
                  </a:solidFill>
                </a:ln>
                <a:solidFill>
                  <a:srgbClr val="FF0000"/>
                </a:solidFill>
                <a:effectLst/>
                <a:uLnTx/>
                <a:uFillTx/>
                <a:latin typeface="Cooper Std Black" pitchFamily="18" charset="0"/>
                <a:ea typeface="+mj-ea"/>
                <a:cs typeface="Times New Roman" pitchFamily="18" charset="0"/>
              </a:rPr>
              <a:t>EXPERIENCED JESUS</a:t>
            </a:r>
            <a:endParaRPr kumimoji="0" lang="en-US" sz="4500" b="1" i="0" u="none" strike="noStrike" kern="1200" cap="none" spc="0" normalizeH="0" baseline="0" noProof="0" dirty="0">
              <a:ln w="28575">
                <a:solidFill>
                  <a:schemeClr val="bg1"/>
                </a:solidFill>
              </a:ln>
              <a:solidFill>
                <a:srgbClr val="FF0000"/>
              </a:solidFill>
              <a:effectLst/>
              <a:uLnTx/>
              <a:uFillTx/>
              <a:latin typeface="Cooper Std Black" pitchFamily="18" charset="0"/>
              <a:ea typeface="+mj-ea"/>
              <a:cs typeface="Arial" pitchFamily="34" charset="0"/>
            </a:endParaRPr>
          </a:p>
        </p:txBody>
      </p:sp>
      <p:sp>
        <p:nvSpPr>
          <p:cNvPr id="9" name="Chord 8"/>
          <p:cNvSpPr/>
          <p:nvPr/>
        </p:nvSpPr>
        <p:spPr>
          <a:xfrm rot="1474083">
            <a:off x="8018000" y="5345893"/>
            <a:ext cx="1765689" cy="1199332"/>
          </a:xfrm>
          <a:prstGeom prst="chord">
            <a:avLst>
              <a:gd name="adj1" fmla="val 2689439"/>
              <a:gd name="adj2" fmla="val 1615927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8382000" y="5334000"/>
            <a:ext cx="685800" cy="861774"/>
          </a:xfrm>
          <a:prstGeom prst="rect">
            <a:avLst/>
          </a:prstGeom>
          <a:noFill/>
        </p:spPr>
        <p:txBody>
          <a:bodyPr wrap="square" rtlCol="0">
            <a:spAutoFit/>
          </a:bodyPr>
          <a:lstStyle/>
          <a:p>
            <a:r>
              <a:rPr lang="en-US" sz="5000" b="1" dirty="0">
                <a:latin typeface="Cooper Std Black" pitchFamily="18" charset="0"/>
              </a:rPr>
              <a:t>6</a:t>
            </a:r>
          </a:p>
        </p:txBody>
      </p:sp>
    </p:spTree>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0" fill="hold"/>
                                        <p:tgtEl>
                                          <p:spTgt spid="8"/>
                                        </p:tgtEl>
                                        <p:attrNameLst>
                                          <p:attrName>ppt_w</p:attrName>
                                        </p:attrNameLst>
                                      </p:cBhvr>
                                      <p:tavLst>
                                        <p:tav tm="0">
                                          <p:val>
                                            <p:fltVal val="0"/>
                                          </p:val>
                                        </p:tav>
                                        <p:tav tm="100000">
                                          <p:val>
                                            <p:strVal val="#ppt_w"/>
                                          </p:val>
                                        </p:tav>
                                      </p:tavLst>
                                    </p:anim>
                                    <p:anim calcmode="lin" valueType="num">
                                      <p:cBhvr>
                                        <p:cTn id="8" dur="5000" fill="hold"/>
                                        <p:tgtEl>
                                          <p:spTgt spid="8"/>
                                        </p:tgtEl>
                                        <p:attrNameLst>
                                          <p:attrName>ppt_h</p:attrName>
                                        </p:attrNameLst>
                                      </p:cBhvr>
                                      <p:tavLst>
                                        <p:tav tm="0">
                                          <p:val>
                                            <p:fltVal val="0"/>
                                          </p:val>
                                        </p:tav>
                                        <p:tav tm="100000">
                                          <p:val>
                                            <p:strVal val="#ppt_h"/>
                                          </p:val>
                                        </p:tav>
                                      </p:tavLst>
                                    </p:anim>
                                  </p:childTnLst>
                                </p:cTn>
                              </p:par>
                            </p:childTnLst>
                          </p:cTn>
                        </p:par>
                        <p:par>
                          <p:cTn id="9" fill="hold">
                            <p:stCondLst>
                              <p:cond delay="5000"/>
                            </p:stCondLst>
                            <p:childTnLst>
                              <p:par>
                                <p:cTn id="10" presetID="23" presetClass="entr" presetSubtype="16"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2000" fill="hold"/>
                                        <p:tgtEl>
                                          <p:spTgt spid="10"/>
                                        </p:tgtEl>
                                        <p:attrNameLst>
                                          <p:attrName>ppt_w</p:attrName>
                                        </p:attrNameLst>
                                      </p:cBhvr>
                                      <p:tavLst>
                                        <p:tav tm="0">
                                          <p:val>
                                            <p:fltVal val="0"/>
                                          </p:val>
                                        </p:tav>
                                        <p:tav tm="100000">
                                          <p:val>
                                            <p:strVal val="#ppt_w"/>
                                          </p:val>
                                        </p:tav>
                                      </p:tavLst>
                                    </p:anim>
                                    <p:anim calcmode="lin" valueType="num">
                                      <p:cBhvr>
                                        <p:cTn id="13" dur="2000" fill="hold"/>
                                        <p:tgtEl>
                                          <p:spTgt spid="10"/>
                                        </p:tgtEl>
                                        <p:attrNameLst>
                                          <p:attrName>ppt_h</p:attrName>
                                        </p:attrNameLst>
                                      </p:cBhvr>
                                      <p:tavLst>
                                        <p:tav tm="0">
                                          <p:val>
                                            <p:fltVal val="0"/>
                                          </p:val>
                                        </p:tav>
                                        <p:tav tm="100000">
                                          <p:val>
                                            <p:strVal val="#ppt_h"/>
                                          </p:val>
                                        </p:tav>
                                      </p:tavLst>
                                    </p:anim>
                                  </p:childTnLst>
                                </p:cTn>
                              </p:par>
                            </p:childTnLst>
                          </p:cTn>
                        </p:par>
                        <p:par>
                          <p:cTn id="14" fill="hold">
                            <p:stCondLst>
                              <p:cond delay="7000"/>
                            </p:stCondLst>
                            <p:childTnLst>
                              <p:par>
                                <p:cTn id="15" presetID="2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2000" fill="hold"/>
                                        <p:tgtEl>
                                          <p:spTgt spid="2"/>
                                        </p:tgtEl>
                                        <p:attrNameLst>
                                          <p:attrName>ppt_w</p:attrName>
                                        </p:attrNameLst>
                                      </p:cBhvr>
                                      <p:tavLst>
                                        <p:tav tm="0">
                                          <p:val>
                                            <p:fltVal val="0"/>
                                          </p:val>
                                        </p:tav>
                                        <p:tav tm="100000">
                                          <p:val>
                                            <p:strVal val="#ppt_w"/>
                                          </p:val>
                                        </p:tav>
                                      </p:tavLst>
                                    </p:anim>
                                    <p:anim calcmode="lin" valueType="num">
                                      <p:cBhvr>
                                        <p:cTn id="18" dur="2000" fill="hold"/>
                                        <p:tgtEl>
                                          <p:spTgt spid="2"/>
                                        </p:tgtEl>
                                        <p:attrNameLst>
                                          <p:attrName>ppt_h</p:attrName>
                                        </p:attrNameLst>
                                      </p:cBhvr>
                                      <p:tavLst>
                                        <p:tav tm="0">
                                          <p:val>
                                            <p:fltVal val="0"/>
                                          </p:val>
                                        </p:tav>
                                        <p:tav tm="100000">
                                          <p:val>
                                            <p:strVal val="#ppt_h"/>
                                          </p:val>
                                        </p:tav>
                                      </p:tavLst>
                                    </p:anim>
                                  </p:childTnLst>
                                </p:cTn>
                              </p:par>
                            </p:childTnLst>
                          </p:cTn>
                        </p:par>
                        <p:par>
                          <p:cTn id="19" fill="hold">
                            <p:stCondLst>
                              <p:cond delay="9000"/>
                            </p:stCondLst>
                            <p:childTnLst>
                              <p:par>
                                <p:cTn id="20" presetID="23" presetClass="entr" presetSubtype="16"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2000" fill="hold"/>
                                        <p:tgtEl>
                                          <p:spTgt spid="7"/>
                                        </p:tgtEl>
                                        <p:attrNameLst>
                                          <p:attrName>ppt_w</p:attrName>
                                        </p:attrNameLst>
                                      </p:cBhvr>
                                      <p:tavLst>
                                        <p:tav tm="0">
                                          <p:val>
                                            <p:fltVal val="0"/>
                                          </p:val>
                                        </p:tav>
                                        <p:tav tm="100000">
                                          <p:val>
                                            <p:strVal val="#ppt_w"/>
                                          </p:val>
                                        </p:tav>
                                      </p:tavLst>
                                    </p:anim>
                                    <p:anim calcmode="lin" valueType="num">
                                      <p:cBhvr>
                                        <p:cTn id="23" dur="20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648200" y="1548348"/>
            <a:ext cx="4267200" cy="3647152"/>
          </a:xfrm>
          <a:prstGeom prst="rect">
            <a:avLst/>
          </a:prstGeom>
          <a:noFill/>
        </p:spPr>
        <p:txBody>
          <a:bodyPr wrap="square" rtlCol="0">
            <a:spAutoFit/>
          </a:bodyPr>
          <a:lstStyle/>
          <a:p>
            <a:pPr algn="just"/>
            <a:r>
              <a:rPr lang="en-US" sz="2100" dirty="0">
                <a:latin typeface="Arial Narrow" pitchFamily="34" charset="0"/>
                <a:cs typeface="Times New Roman" pitchFamily="18" charset="0"/>
              </a:rPr>
              <a:t>	 When they reached Golgotha, they made Jesus lie on the cross, nailed his hands and feet to the cross and raised the cross.  They took his clothes and divided them into four parts, one for each soldier.  Since his tunic was seamless, they put a lot on it to see who should get it.  The soldiers and the people mocked Jesus even when he was on the cross.  They challenged him to come down from the cross. Jesus endured all this silently. </a:t>
            </a:r>
          </a:p>
        </p:txBody>
      </p:sp>
      <p:sp>
        <p:nvSpPr>
          <p:cNvPr id="3" name="TextBox 2"/>
          <p:cNvSpPr txBox="1"/>
          <p:nvPr/>
        </p:nvSpPr>
        <p:spPr>
          <a:xfrm>
            <a:off x="0" y="512058"/>
            <a:ext cx="9144000" cy="630942"/>
          </a:xfrm>
          <a:prstGeom prst="rect">
            <a:avLst/>
          </a:prstGeom>
          <a:noFill/>
        </p:spPr>
        <p:txBody>
          <a:bodyPr wrap="square" rtlCol="0">
            <a:spAutoFit/>
          </a:bodyPr>
          <a:lstStyle/>
          <a:p>
            <a:pPr algn="ctr"/>
            <a:r>
              <a:rPr lang="en-US" sz="3500" b="1" dirty="0">
                <a:solidFill>
                  <a:srgbClr val="FF0000"/>
                </a:solidFill>
                <a:latin typeface="Cooper Std Black" pitchFamily="18" charset="0"/>
                <a:cs typeface="Times New Roman" pitchFamily="18" charset="0"/>
              </a:rPr>
              <a:t>JESUS DIES ON THE CROSS</a:t>
            </a:r>
            <a:endParaRPr lang="en-US" sz="3500" b="1" dirty="0">
              <a:latin typeface="Cooper Std Black" pitchFamily="18" charset="0"/>
              <a:cs typeface="Times New Roman" pitchFamily="18" charset="0"/>
            </a:endParaRPr>
          </a:p>
        </p:txBody>
      </p:sp>
      <p:pic>
        <p:nvPicPr>
          <p:cNvPr id="5" name="Picture 2" descr="C:\Users\user\Desktop\Station 11 Artist.1.jpg"/>
          <p:cNvPicPr>
            <a:picLocks noChangeAspect="1" noChangeArrowheads="1"/>
          </p:cNvPicPr>
          <p:nvPr/>
        </p:nvPicPr>
        <p:blipFill>
          <a:blip r:embed="rId2" cstate="print"/>
          <a:srcRect/>
          <a:stretch>
            <a:fillRect/>
          </a:stretch>
        </p:blipFill>
        <p:spPr bwMode="auto">
          <a:xfrm>
            <a:off x="0" y="1676699"/>
            <a:ext cx="4572000" cy="3504902"/>
          </a:xfrm>
          <a:prstGeom prst="rect">
            <a:avLst/>
          </a:prstGeom>
          <a:noFill/>
        </p:spPr>
      </p:pic>
    </p:spTree>
    <p:extLst>
      <p:ext uri="{BB962C8B-B14F-4D97-AF65-F5344CB8AC3E}">
        <p14:creationId xmlns="" xmlns:p14="http://schemas.microsoft.com/office/powerpoint/2010/main" val="2668902097"/>
      </p:ext>
    </p:extLst>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57200" y="402372"/>
            <a:ext cx="8305800" cy="4493538"/>
          </a:xfrm>
          <a:prstGeom prst="rect">
            <a:avLst/>
          </a:prstGeom>
          <a:noFill/>
        </p:spPr>
        <p:txBody>
          <a:bodyPr wrap="square" rtlCol="0">
            <a:spAutoFit/>
          </a:bodyPr>
          <a:lstStyle/>
          <a:p>
            <a:pPr algn="just"/>
            <a:r>
              <a:rPr lang="en-US" sz="2200" dirty="0">
                <a:latin typeface="Arial Narrow" pitchFamily="34" charset="0"/>
                <a:cs typeface="Times New Roman" pitchFamily="18" charset="0"/>
              </a:rPr>
              <a:t>	From the sixth hour (noon) to the ninth hour the whole land was covered in darkness.  About the ninth hour, crying in a loud voice, Jesus said, </a:t>
            </a:r>
            <a:r>
              <a:rPr lang="en-US" sz="2200" dirty="0">
                <a:solidFill>
                  <a:srgbClr val="FF00FF"/>
                </a:solidFill>
                <a:latin typeface="Arial Narrow" pitchFamily="34" charset="0"/>
                <a:cs typeface="Times New Roman" pitchFamily="18" charset="0"/>
              </a:rPr>
              <a:t>“Father into your hands I commend my spirit” </a:t>
            </a:r>
            <a:r>
              <a:rPr lang="en-US" sz="2200" dirty="0">
                <a:latin typeface="Arial Narrow" pitchFamily="34" charset="0"/>
                <a:cs typeface="Times New Roman" pitchFamily="18" charset="0"/>
              </a:rPr>
              <a:t>(</a:t>
            </a:r>
            <a:r>
              <a:rPr lang="en-US" sz="2200" dirty="0" err="1">
                <a:latin typeface="Arial Narrow" pitchFamily="34" charset="0"/>
                <a:cs typeface="Times New Roman" pitchFamily="18" charset="0"/>
              </a:rPr>
              <a:t>Lk</a:t>
            </a:r>
            <a:r>
              <a:rPr lang="en-US" sz="2200" dirty="0">
                <a:latin typeface="Arial Narrow" pitchFamily="34" charset="0"/>
                <a:cs typeface="Times New Roman" pitchFamily="18" charset="0"/>
              </a:rPr>
              <a:t>. 23: 46).  With this he breathed his last and offered up his soul. At that time, the curtain of the temple was torn into two from top to bottom, the sun darkened, the earth shook and the rocks split. </a:t>
            </a:r>
          </a:p>
          <a:p>
            <a:pPr algn="just"/>
            <a:r>
              <a:rPr lang="en-US" sz="2200" dirty="0">
                <a:latin typeface="Arial Narrow" pitchFamily="34" charset="0"/>
                <a:cs typeface="Times New Roman" pitchFamily="18" charset="0"/>
              </a:rPr>
              <a:t>	</a:t>
            </a:r>
          </a:p>
          <a:p>
            <a:pPr algn="just"/>
            <a:r>
              <a:rPr lang="en-US" sz="2200" dirty="0">
                <a:latin typeface="Arial Narrow" pitchFamily="34" charset="0"/>
                <a:cs typeface="Times New Roman" pitchFamily="18" charset="0"/>
              </a:rPr>
              <a:t> 	</a:t>
            </a:r>
            <a:r>
              <a:rPr lang="en-US" sz="2200" dirty="0">
                <a:solidFill>
                  <a:srgbClr val="00B0F0"/>
                </a:solidFill>
                <a:latin typeface="Arial Narrow" pitchFamily="34" charset="0"/>
                <a:cs typeface="Times New Roman" pitchFamily="18" charset="0"/>
              </a:rPr>
              <a:t>The centurion who was watching all this praised God and said, “Truly this man was innocent.” </a:t>
            </a:r>
            <a:r>
              <a:rPr lang="en-US" sz="2200" dirty="0">
                <a:solidFill>
                  <a:srgbClr val="FF00FF"/>
                </a:solidFill>
                <a:latin typeface="Arial Narrow" pitchFamily="34" charset="0"/>
                <a:cs typeface="Times New Roman" pitchFamily="18" charset="0"/>
              </a:rPr>
              <a:t>Jesus suffered torment and died on the cross for us.  The death of Jesus attained for us absolution from our sins, and salvation.  Now, whenever we sin we are hurting Jesus.</a:t>
            </a:r>
          </a:p>
          <a:p>
            <a:pPr algn="just"/>
            <a:endParaRPr lang="en-US" sz="2200" dirty="0">
              <a:latin typeface="Arial Narrow" pitchFamily="34" charset="0"/>
              <a:cs typeface="Times New Roman" pitchFamily="18" charset="0"/>
            </a:endParaRPr>
          </a:p>
          <a:p>
            <a:pPr algn="just"/>
            <a:r>
              <a:rPr lang="en-US" sz="2200" dirty="0">
                <a:latin typeface="Arial Narrow" pitchFamily="34" charset="0"/>
                <a:cs typeface="Times New Roman" pitchFamily="18" charset="0"/>
              </a:rPr>
              <a:t>	</a:t>
            </a:r>
          </a:p>
        </p:txBody>
      </p:sp>
      <p:pic>
        <p:nvPicPr>
          <p:cNvPr id="4" name="Picture 3" descr="C:\Users\user\Desktop\JesusHanging.jpg"/>
          <p:cNvPicPr>
            <a:picLocks noChangeAspect="1" noChangeArrowheads="1"/>
          </p:cNvPicPr>
          <p:nvPr/>
        </p:nvPicPr>
        <p:blipFill>
          <a:blip r:embed="rId2" cstate="print"/>
          <a:srcRect/>
          <a:stretch>
            <a:fillRect/>
          </a:stretch>
        </p:blipFill>
        <p:spPr bwMode="auto">
          <a:xfrm>
            <a:off x="2743200" y="4325816"/>
            <a:ext cx="3657600" cy="2532184"/>
          </a:xfrm>
          <a:prstGeom prst="rect">
            <a:avLst/>
          </a:prstGeom>
          <a:noFill/>
        </p:spPr>
      </p:pic>
    </p:spTree>
    <p:extLst>
      <p:ext uri="{BB962C8B-B14F-4D97-AF65-F5344CB8AC3E}">
        <p14:creationId xmlns="" xmlns:p14="http://schemas.microsoft.com/office/powerpoint/2010/main" val="2668902097"/>
      </p:ext>
    </p:extLst>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0" y="533400"/>
            <a:ext cx="5181600" cy="3785652"/>
          </a:xfrm>
          <a:prstGeom prst="rect">
            <a:avLst/>
          </a:prstGeom>
          <a:noFill/>
        </p:spPr>
        <p:txBody>
          <a:bodyPr wrap="square" rtlCol="0">
            <a:spAutoFit/>
          </a:bodyPr>
          <a:lstStyle/>
          <a:p>
            <a:pPr algn="just"/>
            <a:r>
              <a:rPr lang="en-US" sz="2400" dirty="0">
                <a:latin typeface="Arial Narrow" pitchFamily="34" charset="0"/>
                <a:cs typeface="Times New Roman" pitchFamily="18" charset="0"/>
              </a:rPr>
              <a:t>	</a:t>
            </a:r>
            <a:r>
              <a:rPr lang="en-US" sz="2400" dirty="0">
                <a:solidFill>
                  <a:srgbClr val="00B0F0"/>
                </a:solidFill>
                <a:latin typeface="Arial Narrow" pitchFamily="34" charset="0"/>
                <a:cs typeface="Times New Roman" pitchFamily="18" charset="0"/>
              </a:rPr>
              <a:t>During the Holy Mass when the priest approaches the centre of the altar with the host and wine in the chalice and cup, that reminds us of the journey of Jesus to Calvary.  </a:t>
            </a:r>
            <a:r>
              <a:rPr lang="en-US" sz="2400" dirty="0">
                <a:latin typeface="Arial Narrow" pitchFamily="34" charset="0"/>
                <a:cs typeface="Times New Roman" pitchFamily="18" charset="0"/>
              </a:rPr>
              <a:t>During the prayer that follows, the priest holds his hand like a cross.  This reminds us of the crucifixion of Jesus.  Whenever we participate in the Holy Mass, let us prayerfully thank Jesus who died for us.</a:t>
            </a:r>
          </a:p>
        </p:txBody>
      </p:sp>
      <p:pic>
        <p:nvPicPr>
          <p:cNvPr id="5" name="Picture 3" descr="D:\web photo\class6\jesusviacrucis3.jpg"/>
          <p:cNvPicPr>
            <a:picLocks noChangeAspect="1" noChangeArrowheads="1"/>
          </p:cNvPicPr>
          <p:nvPr/>
        </p:nvPicPr>
        <p:blipFill>
          <a:blip r:embed="rId2" cstate="print"/>
          <a:srcRect l="26829" r="7317"/>
          <a:stretch>
            <a:fillRect/>
          </a:stretch>
        </p:blipFill>
        <p:spPr bwMode="auto">
          <a:xfrm>
            <a:off x="0" y="685799"/>
            <a:ext cx="3657600" cy="5503333"/>
          </a:xfrm>
          <a:prstGeom prst="rect">
            <a:avLst/>
          </a:prstGeom>
          <a:noFill/>
        </p:spPr>
      </p:pic>
      <p:pic>
        <p:nvPicPr>
          <p:cNvPr id="6" name="Picture 5" descr="C:\Users\user\Desktop\simon-of-cyrene-helps-jesus-carry-his-cross.jpg"/>
          <p:cNvPicPr>
            <a:picLocks noChangeAspect="1" noChangeArrowheads="1"/>
          </p:cNvPicPr>
          <p:nvPr/>
        </p:nvPicPr>
        <p:blipFill>
          <a:blip r:embed="rId3" cstate="print"/>
          <a:srcRect/>
          <a:stretch>
            <a:fillRect/>
          </a:stretch>
        </p:blipFill>
        <p:spPr bwMode="auto">
          <a:xfrm>
            <a:off x="4939913" y="3733800"/>
            <a:ext cx="2984887" cy="3091062"/>
          </a:xfrm>
          <a:prstGeom prst="ellipse">
            <a:avLst/>
          </a:prstGeom>
          <a:noFill/>
          <a:effectLst>
            <a:softEdge rad="635000"/>
          </a:effectLst>
        </p:spPr>
      </p:pic>
    </p:spTree>
    <p:extLst>
      <p:ext uri="{BB962C8B-B14F-4D97-AF65-F5344CB8AC3E}">
        <p14:creationId xmlns="" xmlns:p14="http://schemas.microsoft.com/office/powerpoint/2010/main" val="2668902097"/>
      </p:ext>
    </p:extLst>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p:cNvSpPr txBox="1"/>
          <p:nvPr/>
        </p:nvSpPr>
        <p:spPr>
          <a:xfrm>
            <a:off x="457200" y="1568440"/>
            <a:ext cx="8305800" cy="1708160"/>
          </a:xfrm>
          <a:prstGeom prst="rect">
            <a:avLst/>
          </a:prstGeom>
          <a:noFill/>
        </p:spPr>
        <p:txBody>
          <a:bodyPr wrap="square" rtlCol="0">
            <a:spAutoFit/>
          </a:bodyPr>
          <a:lstStyle/>
          <a:p>
            <a:pPr algn="just"/>
            <a:r>
              <a:rPr lang="en-US" sz="2100" dirty="0">
                <a:latin typeface="Arial Narrow" pitchFamily="34" charset="0"/>
                <a:cs typeface="Times New Roman" pitchFamily="18" charset="0"/>
              </a:rPr>
              <a:t>	 Good Friday is the day of the holy week that commemorates the passion and the crucifixion of Jesus.  The Church observes this day with various ceremonies.  Reading of the passion narrative, veneration of the cross, drinking the bitter juice, the way of the cross, and procession of penance, form part of the Good Friday ceremonies.</a:t>
            </a:r>
          </a:p>
        </p:txBody>
      </p:sp>
      <p:sp>
        <p:nvSpPr>
          <p:cNvPr id="3" name="TextBox 2"/>
          <p:cNvSpPr txBox="1"/>
          <p:nvPr/>
        </p:nvSpPr>
        <p:spPr>
          <a:xfrm>
            <a:off x="0" y="512058"/>
            <a:ext cx="9144000" cy="630942"/>
          </a:xfrm>
          <a:prstGeom prst="rect">
            <a:avLst/>
          </a:prstGeom>
          <a:noFill/>
        </p:spPr>
        <p:txBody>
          <a:bodyPr wrap="square" rtlCol="0">
            <a:spAutoFit/>
          </a:bodyPr>
          <a:lstStyle/>
          <a:p>
            <a:pPr algn="ctr"/>
            <a:r>
              <a:rPr lang="en-US" sz="3500" b="1" dirty="0">
                <a:solidFill>
                  <a:srgbClr val="FF0000"/>
                </a:solidFill>
                <a:latin typeface="Cooper Std Black" pitchFamily="18" charset="0"/>
                <a:cs typeface="Times New Roman" pitchFamily="18" charset="0"/>
              </a:rPr>
              <a:t>GOOD FRIDAY</a:t>
            </a:r>
            <a:endParaRPr lang="en-US" sz="3500" b="1" dirty="0">
              <a:latin typeface="Cooper Std Black" pitchFamily="18" charset="0"/>
              <a:cs typeface="Times New Roman" pitchFamily="18" charset="0"/>
            </a:endParaRPr>
          </a:p>
        </p:txBody>
      </p:sp>
      <p:pic>
        <p:nvPicPr>
          <p:cNvPr id="4" name="Picture 2" descr="D:\web photo\class6\Good-Friday-Cross-Desktop-Background-wallpaper.jpg"/>
          <p:cNvPicPr>
            <a:picLocks noChangeAspect="1" noChangeArrowheads="1"/>
          </p:cNvPicPr>
          <p:nvPr/>
        </p:nvPicPr>
        <p:blipFill>
          <a:blip r:embed="rId2" cstate="print"/>
          <a:srcRect/>
          <a:stretch>
            <a:fillRect/>
          </a:stretch>
        </p:blipFill>
        <p:spPr bwMode="auto">
          <a:xfrm>
            <a:off x="5486400" y="3276600"/>
            <a:ext cx="3657600" cy="2895600"/>
          </a:xfrm>
          <a:prstGeom prst="rect">
            <a:avLst/>
          </a:prstGeom>
          <a:noFill/>
        </p:spPr>
      </p:pic>
      <p:sp>
        <p:nvSpPr>
          <p:cNvPr id="5" name="TextBox 4"/>
          <p:cNvSpPr txBox="1"/>
          <p:nvPr/>
        </p:nvSpPr>
        <p:spPr>
          <a:xfrm>
            <a:off x="152400" y="3323779"/>
            <a:ext cx="5181600" cy="3000821"/>
          </a:xfrm>
          <a:prstGeom prst="rect">
            <a:avLst/>
          </a:prstGeom>
          <a:noFill/>
        </p:spPr>
        <p:txBody>
          <a:bodyPr wrap="square" rtlCol="0">
            <a:spAutoFit/>
          </a:bodyPr>
          <a:lstStyle/>
          <a:p>
            <a:pPr algn="just"/>
            <a:r>
              <a:rPr lang="en-US" sz="2100" dirty="0">
                <a:latin typeface="Arial Narrow" pitchFamily="34" charset="0"/>
                <a:cs typeface="Times New Roman" pitchFamily="18" charset="0"/>
              </a:rPr>
              <a:t>	</a:t>
            </a:r>
            <a:r>
              <a:rPr lang="en-US" sz="2100" dirty="0">
                <a:solidFill>
                  <a:srgbClr val="FF00FF"/>
                </a:solidFill>
                <a:latin typeface="Arial Narrow" pitchFamily="34" charset="0"/>
                <a:cs typeface="Times New Roman" pitchFamily="18" charset="0"/>
              </a:rPr>
              <a:t>“For God so loved the world that he gave his only son, so that every one who believes in him may not perish but may have eternal life”</a:t>
            </a:r>
            <a:r>
              <a:rPr lang="en-US" sz="2100" dirty="0">
                <a:latin typeface="Arial Narrow" pitchFamily="34" charset="0"/>
                <a:cs typeface="Times New Roman" pitchFamily="18" charset="0"/>
              </a:rPr>
              <a:t> (Jn. 3: 16).  God the father sent his only son into this earth for the purpose of redeeming the world.  Jesus obtained salvation for us by offering himself as a sacrifice on the cross in atonement for our sins.  Let us enjoy the fruits of this redemption, by keeping away from the ways of sin. </a:t>
            </a:r>
          </a:p>
        </p:txBody>
      </p:sp>
      <p:pic>
        <p:nvPicPr>
          <p:cNvPr id="6" name="Picture 2" descr="D:\web photo\class 6\1\passion_of_christ_Wallpaper_qhutb.jpg"/>
          <p:cNvPicPr>
            <a:picLocks noChangeAspect="1" noChangeArrowheads="1"/>
          </p:cNvPicPr>
          <p:nvPr/>
        </p:nvPicPr>
        <p:blipFill>
          <a:blip r:embed="rId3" cstate="print"/>
          <a:srcRect/>
          <a:stretch>
            <a:fillRect/>
          </a:stretch>
        </p:blipFill>
        <p:spPr bwMode="auto">
          <a:xfrm>
            <a:off x="0" y="0"/>
            <a:ext cx="2539140" cy="1905000"/>
          </a:xfrm>
          <a:prstGeom prst="rect">
            <a:avLst/>
          </a:prstGeom>
          <a:noFill/>
          <a:effectLst>
            <a:softEdge rad="635000"/>
          </a:effectLst>
        </p:spPr>
      </p:pic>
    </p:spTree>
    <p:extLst>
      <p:ext uri="{BB962C8B-B14F-4D97-AF65-F5344CB8AC3E}">
        <p14:creationId xmlns="" xmlns:p14="http://schemas.microsoft.com/office/powerpoint/2010/main" val="2668902097"/>
      </p:ext>
    </p:extLst>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33400" y="2362200"/>
            <a:ext cx="8534400" cy="2362200"/>
          </a:xfrm>
          <a:prstGeom prst="rect">
            <a:avLst/>
          </a:prstGeom>
          <a:solidFill>
            <a:srgbClr val="0066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6200" y="1981200"/>
            <a:ext cx="8534400" cy="2362200"/>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914400" y="2057400"/>
            <a:ext cx="7315200" cy="838200"/>
          </a:xfrm>
        </p:spPr>
        <p:txBody>
          <a:bodyPr>
            <a:normAutofit/>
          </a:bodyPr>
          <a:lstStyle/>
          <a:p>
            <a:pPr algn="ctr"/>
            <a:r>
              <a:rPr lang="en-US" sz="3500" b="1" dirty="0">
                <a:solidFill>
                  <a:srgbClr val="FF00FF"/>
                </a:solidFill>
                <a:latin typeface="Cooper Std Black" pitchFamily="18" charset="0"/>
                <a:cs typeface="Times New Roman" pitchFamily="18" charset="0"/>
              </a:rPr>
              <a:t>Let us pray</a:t>
            </a:r>
          </a:p>
        </p:txBody>
      </p:sp>
      <p:sp>
        <p:nvSpPr>
          <p:cNvPr id="5" name="Content Placeholder 2"/>
          <p:cNvSpPr>
            <a:spLocks noGrp="1"/>
          </p:cNvSpPr>
          <p:nvPr>
            <p:ph idx="1"/>
          </p:nvPr>
        </p:nvSpPr>
        <p:spPr>
          <a:xfrm>
            <a:off x="76200" y="2971800"/>
            <a:ext cx="8458200" cy="1143000"/>
          </a:xfrm>
        </p:spPr>
        <p:txBody>
          <a:bodyPr>
            <a:noAutofit/>
          </a:bodyPr>
          <a:lstStyle/>
          <a:p>
            <a:pPr algn="ctr">
              <a:buNone/>
            </a:pPr>
            <a:r>
              <a:rPr lang="en-US" sz="2800" dirty="0">
                <a:solidFill>
                  <a:schemeClr val="tx1"/>
                </a:solidFill>
                <a:latin typeface="Arial Narrow" pitchFamily="34" charset="0"/>
                <a:cs typeface="Times New Roman" pitchFamily="18" charset="0"/>
              </a:rPr>
              <a:t>O! Jesus, who sacrificed yourself for our salvation and asked us to commemorate your passion, death and </a:t>
            </a:r>
            <a:r>
              <a:rPr lang="en-US" sz="2800" dirty="0" err="1">
                <a:solidFill>
                  <a:schemeClr val="tx1"/>
                </a:solidFill>
                <a:latin typeface="Arial Narrow" pitchFamily="34" charset="0"/>
                <a:cs typeface="Times New Roman" pitchFamily="18" charset="0"/>
              </a:rPr>
              <a:t>resurection</a:t>
            </a:r>
            <a:r>
              <a:rPr lang="en-US" sz="2800" dirty="0">
                <a:solidFill>
                  <a:schemeClr val="tx1"/>
                </a:solidFill>
                <a:latin typeface="Arial Narrow" pitchFamily="34" charset="0"/>
                <a:cs typeface="Times New Roman" pitchFamily="18" charset="0"/>
              </a:rPr>
              <a:t>, help us to benefit the fruits of your divine mysteries.</a:t>
            </a:r>
            <a:endParaRPr lang="en-US" sz="2800" dirty="0">
              <a:solidFill>
                <a:schemeClr val="tx1"/>
              </a:solidFill>
              <a:latin typeface="Arial Narrow" pitchFamily="34" charset="0"/>
              <a:cs typeface="Times New Roman" pitchFamily="18" charset="0"/>
            </a:endParaRPr>
          </a:p>
        </p:txBody>
      </p:sp>
    </p:spTree>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76200" y="2667000"/>
            <a:ext cx="8991600" cy="2362200"/>
          </a:xfrm>
          <a:prstGeom prst="roundRect">
            <a:avLst>
              <a:gd name="adj" fmla="val 18137"/>
            </a:avLst>
          </a:prstGeom>
          <a:solidFill>
            <a:srgbClr val="0066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76200" y="2514600"/>
            <a:ext cx="8991600" cy="2362200"/>
          </a:xfrm>
          <a:prstGeom prst="roundRect">
            <a:avLst>
              <a:gd name="adj" fmla="val 18137"/>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0" y="3124200"/>
            <a:ext cx="9144000" cy="838200"/>
          </a:xfrm>
        </p:spPr>
        <p:txBody>
          <a:bodyPr>
            <a:noAutofit/>
          </a:bodyPr>
          <a:lstStyle/>
          <a:p>
            <a:pPr algn="ctr"/>
            <a:r>
              <a:rPr lang="en-US" sz="3500" b="1" dirty="0">
                <a:solidFill>
                  <a:srgbClr val="002060"/>
                </a:solidFill>
                <a:latin typeface="Cooper Std Black" pitchFamily="18" charset="0"/>
                <a:cs typeface="Times New Roman" pitchFamily="18" charset="0"/>
              </a:rPr>
              <a:t>Read the word of god:</a:t>
            </a:r>
            <a:br>
              <a:rPr lang="en-US" sz="3500" b="1" dirty="0">
                <a:solidFill>
                  <a:srgbClr val="002060"/>
                </a:solidFill>
                <a:latin typeface="Cooper Std Black" pitchFamily="18" charset="0"/>
                <a:cs typeface="Times New Roman" pitchFamily="18" charset="0"/>
              </a:rPr>
            </a:br>
            <a:endParaRPr lang="en-US" sz="3500" b="1" dirty="0">
              <a:solidFill>
                <a:srgbClr val="002060"/>
              </a:solidFill>
              <a:latin typeface="Cooper Std Black" pitchFamily="18" charset="0"/>
              <a:cs typeface="Times New Roman" pitchFamily="18" charset="0"/>
            </a:endParaRPr>
          </a:p>
        </p:txBody>
      </p:sp>
      <p:sp>
        <p:nvSpPr>
          <p:cNvPr id="5" name="Content Placeholder 2"/>
          <p:cNvSpPr>
            <a:spLocks noGrp="1"/>
          </p:cNvSpPr>
          <p:nvPr>
            <p:ph idx="1"/>
          </p:nvPr>
        </p:nvSpPr>
        <p:spPr>
          <a:xfrm>
            <a:off x="228600" y="3733800"/>
            <a:ext cx="8686800" cy="533400"/>
          </a:xfrm>
        </p:spPr>
        <p:txBody>
          <a:bodyPr>
            <a:noAutofit/>
          </a:bodyPr>
          <a:lstStyle/>
          <a:p>
            <a:pPr algn="ctr">
              <a:buNone/>
            </a:pPr>
            <a:r>
              <a:rPr lang="en-US" sz="3000" dirty="0">
                <a:solidFill>
                  <a:schemeClr val="tx1"/>
                </a:solidFill>
                <a:latin typeface="Arial Narrow" pitchFamily="34" charset="0"/>
                <a:cs typeface="Times New Roman" pitchFamily="18" charset="0"/>
              </a:rPr>
              <a:t>Luke 22:39-53</a:t>
            </a:r>
          </a:p>
        </p:txBody>
      </p:sp>
    </p:spTree>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p:cTn id="13"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5">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76200" y="1600200"/>
            <a:ext cx="8991600" cy="4495800"/>
          </a:xfrm>
          <a:prstGeom prst="ellipse">
            <a:avLst/>
          </a:prstGeom>
          <a:solidFill>
            <a:srgbClr val="0066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81000" y="1600200"/>
            <a:ext cx="8382000" cy="4495800"/>
          </a:xfrm>
          <a:prstGeom prst="ellipse">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0" y="3429000"/>
            <a:ext cx="9144000" cy="838200"/>
          </a:xfrm>
        </p:spPr>
        <p:txBody>
          <a:bodyPr>
            <a:noAutofit/>
          </a:bodyPr>
          <a:lstStyle/>
          <a:p>
            <a:pPr algn="ctr"/>
            <a:r>
              <a:rPr lang="en-US" sz="3500" b="1" dirty="0">
                <a:solidFill>
                  <a:srgbClr val="FF0000"/>
                </a:solidFill>
                <a:latin typeface="Cooper Std Black" pitchFamily="18" charset="0"/>
                <a:cs typeface="Times New Roman" pitchFamily="18" charset="0"/>
              </a:rPr>
              <a:t>WORD OF GOD FOR GUIDANCE</a:t>
            </a:r>
            <a:br>
              <a:rPr lang="en-US" sz="3500" b="1" dirty="0">
                <a:solidFill>
                  <a:srgbClr val="FF0000"/>
                </a:solidFill>
                <a:latin typeface="Cooper Std Black" pitchFamily="18" charset="0"/>
                <a:cs typeface="Times New Roman" pitchFamily="18" charset="0"/>
              </a:rPr>
            </a:br>
            <a:endParaRPr lang="en-US" sz="3500" b="1" dirty="0">
              <a:solidFill>
                <a:srgbClr val="FF0000"/>
              </a:solidFill>
              <a:latin typeface="Cooper Std Black" pitchFamily="18" charset="0"/>
              <a:cs typeface="Times New Roman" pitchFamily="18" charset="0"/>
            </a:endParaRPr>
          </a:p>
        </p:txBody>
      </p:sp>
      <p:sp>
        <p:nvSpPr>
          <p:cNvPr id="5" name="Content Placeholder 2"/>
          <p:cNvSpPr>
            <a:spLocks noGrp="1"/>
          </p:cNvSpPr>
          <p:nvPr>
            <p:ph idx="1"/>
          </p:nvPr>
        </p:nvSpPr>
        <p:spPr>
          <a:xfrm>
            <a:off x="685800" y="4114800"/>
            <a:ext cx="7696200" cy="914400"/>
          </a:xfrm>
        </p:spPr>
        <p:txBody>
          <a:bodyPr>
            <a:noAutofit/>
          </a:bodyPr>
          <a:lstStyle/>
          <a:p>
            <a:pPr algn="ctr">
              <a:buNone/>
            </a:pPr>
            <a:r>
              <a:rPr lang="en-US" sz="3000" dirty="0">
                <a:solidFill>
                  <a:schemeClr val="tx1"/>
                </a:solidFill>
                <a:latin typeface="Arial Narrow" pitchFamily="34" charset="0"/>
                <a:cs typeface="Times New Roman" pitchFamily="18" charset="0"/>
              </a:rPr>
              <a:t>"Father, not my will but yours be done."(</a:t>
            </a:r>
            <a:r>
              <a:rPr lang="en-US" sz="3000" dirty="0" err="1">
                <a:solidFill>
                  <a:schemeClr val="tx1"/>
                </a:solidFill>
                <a:latin typeface="Arial Narrow" pitchFamily="34" charset="0"/>
                <a:cs typeface="Times New Roman" pitchFamily="18" charset="0"/>
              </a:rPr>
              <a:t>Lk</a:t>
            </a:r>
            <a:r>
              <a:rPr lang="en-US" sz="3000" dirty="0">
                <a:solidFill>
                  <a:schemeClr val="tx1"/>
                </a:solidFill>
                <a:latin typeface="Arial Narrow" pitchFamily="34" charset="0"/>
                <a:cs typeface="Times New Roman" pitchFamily="18" charset="0"/>
              </a:rPr>
              <a:t>. 22:42).</a:t>
            </a:r>
            <a:endParaRPr lang="en-US" sz="3000" dirty="0">
              <a:solidFill>
                <a:schemeClr val="tx1"/>
              </a:solidFill>
              <a:latin typeface="Arial Narrow" pitchFamily="34" charset="0"/>
              <a:cs typeface="Times New Roman" pitchFamily="18" charset="0"/>
            </a:endParaRPr>
          </a:p>
        </p:txBody>
      </p:sp>
      <p:pic>
        <p:nvPicPr>
          <p:cNvPr id="8" name="Picture 7" descr="Chapter1_1.jpg"/>
          <p:cNvPicPr>
            <a:picLocks noChangeAspect="1"/>
          </p:cNvPicPr>
          <p:nvPr/>
        </p:nvPicPr>
        <p:blipFill>
          <a:blip r:embed="rId2" cstate="print">
            <a:lum contrast="40000"/>
          </a:blip>
          <a:stretch>
            <a:fillRect/>
          </a:stretch>
        </p:blipFill>
        <p:spPr>
          <a:xfrm>
            <a:off x="2829479" y="685800"/>
            <a:ext cx="3571321" cy="2286000"/>
          </a:xfrm>
          <a:prstGeom prst="rect">
            <a:avLst/>
          </a:prstGeom>
          <a:ln w="28575">
            <a:solidFill>
              <a:srgbClr val="00B0F0"/>
            </a:solidFill>
          </a:ln>
        </p:spPr>
      </p:pic>
    </p:spTree>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09600" y="2743200"/>
            <a:ext cx="8382000" cy="2362200"/>
          </a:xfrm>
          <a:prstGeom prst="rect">
            <a:avLst/>
          </a:prstGeom>
          <a:solidFill>
            <a:srgbClr val="0066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52400" y="2209800"/>
            <a:ext cx="8382000" cy="2362200"/>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0" y="2286000"/>
            <a:ext cx="9144000" cy="838200"/>
          </a:xfrm>
        </p:spPr>
        <p:txBody>
          <a:bodyPr>
            <a:noAutofit/>
          </a:bodyPr>
          <a:lstStyle/>
          <a:p>
            <a:pPr algn="ctr"/>
            <a:r>
              <a:rPr lang="en-US" sz="3500" b="1" dirty="0">
                <a:solidFill>
                  <a:srgbClr val="00B0F0"/>
                </a:solidFill>
                <a:latin typeface="Cooper Std Black" pitchFamily="18" charset="0"/>
                <a:cs typeface="Times New Roman" pitchFamily="18" charset="0"/>
              </a:rPr>
              <a:t>LET US DO</a:t>
            </a:r>
            <a:r>
              <a:rPr lang="en-US" sz="3500" dirty="0">
                <a:solidFill>
                  <a:srgbClr val="00B0F0"/>
                </a:solidFill>
                <a:latin typeface="Cooper Std Black" pitchFamily="18" charset="0"/>
                <a:cs typeface="Times New Roman" pitchFamily="18" charset="0"/>
              </a:rPr>
              <a:t>:</a:t>
            </a:r>
          </a:p>
        </p:txBody>
      </p:sp>
      <p:sp>
        <p:nvSpPr>
          <p:cNvPr id="5" name="Content Placeholder 2"/>
          <p:cNvSpPr>
            <a:spLocks noGrp="1"/>
          </p:cNvSpPr>
          <p:nvPr>
            <p:ph idx="1"/>
          </p:nvPr>
        </p:nvSpPr>
        <p:spPr>
          <a:xfrm>
            <a:off x="304800" y="2971800"/>
            <a:ext cx="8153400" cy="914400"/>
          </a:xfrm>
        </p:spPr>
        <p:txBody>
          <a:bodyPr>
            <a:noAutofit/>
          </a:bodyPr>
          <a:lstStyle/>
          <a:p>
            <a:pPr algn="ctr">
              <a:buNone/>
            </a:pPr>
            <a:r>
              <a:rPr lang="en-US" sz="3000" dirty="0">
                <a:solidFill>
                  <a:schemeClr val="tx1"/>
                </a:solidFill>
                <a:latin typeface="Arial Narrow" pitchFamily="34" charset="0"/>
                <a:cs typeface="Times New Roman" pitchFamily="18" charset="0"/>
              </a:rPr>
              <a:t>Find out and write the seven sentences uttered by Jesus</a:t>
            </a:r>
          </a:p>
          <a:p>
            <a:pPr algn="ctr">
              <a:buNone/>
            </a:pPr>
            <a:r>
              <a:rPr lang="en-US" sz="3000" dirty="0">
                <a:solidFill>
                  <a:schemeClr val="tx1"/>
                </a:solidFill>
                <a:latin typeface="Arial Narrow" pitchFamily="34" charset="0"/>
                <a:cs typeface="Times New Roman" pitchFamily="18" charset="0"/>
              </a:rPr>
              <a:t>on the cross, by checking the passion narratives in the four Gospels.</a:t>
            </a:r>
            <a:endParaRPr lang="en-US" sz="3000" dirty="0">
              <a:solidFill>
                <a:schemeClr val="tx1"/>
              </a:solidFill>
              <a:latin typeface="Arial Narrow" pitchFamily="34" charset="0"/>
              <a:cs typeface="Times New Roman" pitchFamily="18" charset="0"/>
            </a:endParaRPr>
          </a:p>
        </p:txBody>
      </p:sp>
    </p:spTree>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152400" y="2667000"/>
            <a:ext cx="8763000" cy="2743200"/>
          </a:xfrm>
          <a:prstGeom prst="ellipse">
            <a:avLst/>
          </a:prstGeom>
          <a:solidFill>
            <a:srgbClr val="0066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52400" y="2514600"/>
            <a:ext cx="8763000" cy="2743200"/>
          </a:xfrm>
          <a:prstGeom prst="ellipse">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0" y="2667000"/>
            <a:ext cx="9144000" cy="990600"/>
          </a:xfrm>
        </p:spPr>
        <p:txBody>
          <a:bodyPr>
            <a:noAutofit/>
          </a:bodyPr>
          <a:lstStyle/>
          <a:p>
            <a:pPr algn="ctr"/>
            <a:r>
              <a:rPr lang="en-US" sz="3500" b="1" dirty="0">
                <a:solidFill>
                  <a:srgbClr val="FF00FF"/>
                </a:solidFill>
                <a:latin typeface="Cooper Std Black" pitchFamily="18" charset="0"/>
                <a:cs typeface="Times New Roman" pitchFamily="18" charset="0"/>
              </a:rPr>
              <a:t>MY DECISION</a:t>
            </a:r>
            <a:endParaRPr lang="en-US" sz="3500" dirty="0">
              <a:solidFill>
                <a:srgbClr val="FF00FF"/>
              </a:solidFill>
              <a:latin typeface="Cooper Std Black" pitchFamily="18" charset="0"/>
              <a:cs typeface="Times New Roman" pitchFamily="18" charset="0"/>
            </a:endParaRPr>
          </a:p>
        </p:txBody>
      </p:sp>
      <p:sp>
        <p:nvSpPr>
          <p:cNvPr id="5" name="Content Placeholder 2"/>
          <p:cNvSpPr>
            <a:spLocks noGrp="1"/>
          </p:cNvSpPr>
          <p:nvPr>
            <p:ph idx="1"/>
          </p:nvPr>
        </p:nvSpPr>
        <p:spPr>
          <a:xfrm>
            <a:off x="609600" y="3657600"/>
            <a:ext cx="7848600" cy="1295400"/>
          </a:xfrm>
        </p:spPr>
        <p:txBody>
          <a:bodyPr>
            <a:noAutofit/>
          </a:bodyPr>
          <a:lstStyle/>
          <a:p>
            <a:pPr marL="0" indent="0" algn="ctr">
              <a:buNone/>
            </a:pPr>
            <a:r>
              <a:rPr lang="en-US" sz="3000" dirty="0">
                <a:solidFill>
                  <a:schemeClr val="tx1"/>
                </a:solidFill>
                <a:latin typeface="Arial Narrow" pitchFamily="34" charset="0"/>
                <a:cs typeface="Times New Roman" pitchFamily="18" charset="0"/>
              </a:rPr>
              <a:t>I will pray to Jesus who died for me, for the grace </a:t>
            </a:r>
          </a:p>
          <a:p>
            <a:pPr marL="0" indent="0" algn="ctr">
              <a:buNone/>
            </a:pPr>
            <a:r>
              <a:rPr lang="en-US" sz="3000" dirty="0">
                <a:solidFill>
                  <a:schemeClr val="tx1"/>
                </a:solidFill>
                <a:latin typeface="Arial Narrow" pitchFamily="34" charset="0"/>
                <a:cs typeface="Times New Roman" pitchFamily="18" charset="0"/>
              </a:rPr>
              <a:t>to lead a life without committing sins.</a:t>
            </a:r>
            <a:endParaRPr lang="en-US" sz="3000" dirty="0">
              <a:solidFill>
                <a:schemeClr val="tx1"/>
              </a:solidFill>
              <a:latin typeface="Arial Narrow" pitchFamily="34" charset="0"/>
              <a:cs typeface="Times New Roman" pitchFamily="18" charset="0"/>
            </a:endParaRPr>
          </a:p>
        </p:txBody>
      </p:sp>
    </p:spTree>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85800"/>
            <a:ext cx="91440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0" y="685800"/>
            <a:ext cx="9144000" cy="838200"/>
          </a:xfrm>
        </p:spPr>
        <p:txBody>
          <a:bodyPr>
            <a:normAutofit/>
          </a:bodyPr>
          <a:lstStyle/>
          <a:p>
            <a:pPr algn="ctr"/>
            <a:r>
              <a:rPr lang="en-US" sz="3000" b="1" dirty="0">
                <a:solidFill>
                  <a:srgbClr val="FF00FF"/>
                </a:solidFill>
                <a:latin typeface="Cooper Std Black" pitchFamily="18" charset="0"/>
                <a:cs typeface="Times New Roman" pitchFamily="18" charset="0"/>
              </a:rPr>
              <a:t>LET US Find out the answer</a:t>
            </a:r>
          </a:p>
        </p:txBody>
      </p:sp>
      <p:sp>
        <p:nvSpPr>
          <p:cNvPr id="5" name="Content Placeholder 2"/>
          <p:cNvSpPr>
            <a:spLocks noGrp="1"/>
          </p:cNvSpPr>
          <p:nvPr>
            <p:ph idx="1"/>
          </p:nvPr>
        </p:nvSpPr>
        <p:spPr>
          <a:xfrm>
            <a:off x="381000" y="1676400"/>
            <a:ext cx="8382000" cy="1447800"/>
          </a:xfrm>
        </p:spPr>
        <p:txBody>
          <a:bodyPr>
            <a:noAutofit/>
          </a:bodyPr>
          <a:lstStyle/>
          <a:p>
            <a:pPr marL="347663" indent="-347663" algn="just">
              <a:buNone/>
            </a:pPr>
            <a:r>
              <a:rPr lang="en-US" sz="2500" dirty="0">
                <a:solidFill>
                  <a:schemeClr val="tx1"/>
                </a:solidFill>
                <a:latin typeface="Arial Narrow" pitchFamily="34" charset="0"/>
                <a:cs typeface="Times New Roman" pitchFamily="18" charset="0"/>
              </a:rPr>
              <a:t>1. </a:t>
            </a:r>
            <a:r>
              <a:rPr lang="en-US" sz="2500" dirty="0">
                <a:solidFill>
                  <a:schemeClr val="tx1"/>
                </a:solidFill>
                <a:latin typeface="Arial Narrow" pitchFamily="34" charset="0"/>
                <a:cs typeface="Times New Roman" pitchFamily="18" charset="0"/>
              </a:rPr>
              <a:t>	What </a:t>
            </a:r>
            <a:r>
              <a:rPr lang="en-US" sz="2500" dirty="0">
                <a:solidFill>
                  <a:schemeClr val="tx1"/>
                </a:solidFill>
                <a:latin typeface="Arial Narrow" pitchFamily="34" charset="0"/>
                <a:cs typeface="Times New Roman" pitchFamily="18" charset="0"/>
              </a:rPr>
              <a:t>was the prayer of Jesus at Gethsemane?</a:t>
            </a:r>
          </a:p>
          <a:p>
            <a:pPr marL="347663" indent="-347663" algn="just">
              <a:buNone/>
            </a:pPr>
            <a:r>
              <a:rPr lang="en-US" sz="2500" dirty="0">
                <a:solidFill>
                  <a:schemeClr val="tx1"/>
                </a:solidFill>
                <a:latin typeface="Arial Narrow" pitchFamily="34" charset="0"/>
                <a:cs typeface="Times New Roman" pitchFamily="18" charset="0"/>
              </a:rPr>
              <a:t>2. What was the answer given by the Father in response to Jesus' Prayer?</a:t>
            </a:r>
          </a:p>
          <a:p>
            <a:pPr marL="347663" indent="-347663" algn="just">
              <a:buNone/>
            </a:pPr>
            <a:r>
              <a:rPr lang="en-US" sz="2500" dirty="0">
                <a:solidFill>
                  <a:schemeClr val="tx1"/>
                </a:solidFill>
                <a:latin typeface="Arial Narrow" pitchFamily="34" charset="0"/>
                <a:cs typeface="Times New Roman" pitchFamily="18" charset="0"/>
              </a:rPr>
              <a:t>3. </a:t>
            </a:r>
            <a:r>
              <a:rPr lang="en-US" sz="2500" dirty="0">
                <a:solidFill>
                  <a:schemeClr val="tx1"/>
                </a:solidFill>
                <a:latin typeface="Arial Narrow" pitchFamily="34" charset="0"/>
                <a:cs typeface="Times New Roman" pitchFamily="18" charset="0"/>
              </a:rPr>
              <a:t>	What </a:t>
            </a:r>
            <a:r>
              <a:rPr lang="en-US" sz="2500" dirty="0">
                <a:solidFill>
                  <a:schemeClr val="tx1"/>
                </a:solidFill>
                <a:latin typeface="Arial Narrow" pitchFamily="34" charset="0"/>
                <a:cs typeface="Times New Roman" pitchFamily="18" charset="0"/>
              </a:rPr>
              <a:t>did Jesus ask Judas who came to betray  him?</a:t>
            </a:r>
          </a:p>
          <a:p>
            <a:pPr marL="347663" indent="-347663" algn="just">
              <a:buNone/>
            </a:pPr>
            <a:r>
              <a:rPr lang="en-US" sz="2500" dirty="0">
                <a:solidFill>
                  <a:schemeClr val="tx1"/>
                </a:solidFill>
                <a:latin typeface="Arial Narrow" pitchFamily="34" charset="0"/>
                <a:cs typeface="Times New Roman" pitchFamily="18" charset="0"/>
              </a:rPr>
              <a:t>4. </a:t>
            </a:r>
            <a:r>
              <a:rPr lang="en-US" sz="2500" dirty="0">
                <a:solidFill>
                  <a:schemeClr val="tx1"/>
                </a:solidFill>
                <a:latin typeface="Arial Narrow" pitchFamily="34" charset="0"/>
                <a:cs typeface="Times New Roman" pitchFamily="18" charset="0"/>
              </a:rPr>
              <a:t>	What </a:t>
            </a:r>
            <a:r>
              <a:rPr lang="en-US" sz="2500" dirty="0">
                <a:solidFill>
                  <a:schemeClr val="tx1"/>
                </a:solidFill>
                <a:latin typeface="Arial Narrow" pitchFamily="34" charset="0"/>
                <a:cs typeface="Times New Roman" pitchFamily="18" charset="0"/>
              </a:rPr>
              <a:t>change happened to Peter when Jesus looked at him after he had  denied Jesus thrice?</a:t>
            </a:r>
          </a:p>
          <a:p>
            <a:pPr marL="347663" indent="-347663" algn="just">
              <a:buNone/>
            </a:pPr>
            <a:r>
              <a:rPr lang="en-US" sz="2500" dirty="0">
                <a:solidFill>
                  <a:schemeClr val="tx1"/>
                </a:solidFill>
                <a:latin typeface="Arial Narrow" pitchFamily="34" charset="0"/>
                <a:cs typeface="Times New Roman" pitchFamily="18" charset="0"/>
              </a:rPr>
              <a:t>5. </a:t>
            </a:r>
            <a:r>
              <a:rPr lang="en-US" sz="2500" dirty="0">
                <a:solidFill>
                  <a:schemeClr val="tx1"/>
                </a:solidFill>
                <a:latin typeface="Arial Narrow" pitchFamily="34" charset="0"/>
                <a:cs typeface="Times New Roman" pitchFamily="18" charset="0"/>
              </a:rPr>
              <a:t>	What </a:t>
            </a:r>
            <a:r>
              <a:rPr lang="en-US" sz="2500" dirty="0">
                <a:solidFill>
                  <a:schemeClr val="tx1"/>
                </a:solidFill>
                <a:latin typeface="Arial Narrow" pitchFamily="34" charset="0"/>
                <a:cs typeface="Times New Roman" pitchFamily="18" charset="0"/>
              </a:rPr>
              <a:t>did the centurion who stood at the foot of the cross say, having     seen the death of Jesus?</a:t>
            </a:r>
          </a:p>
          <a:p>
            <a:pPr marL="347663" indent="-347663" algn="just">
              <a:buNone/>
            </a:pPr>
            <a:r>
              <a:rPr lang="en-US" sz="2500" dirty="0">
                <a:solidFill>
                  <a:schemeClr val="tx1"/>
                </a:solidFill>
                <a:latin typeface="Arial Narrow" pitchFamily="34" charset="0"/>
                <a:cs typeface="Times New Roman" pitchFamily="18" charset="0"/>
              </a:rPr>
              <a:t>6. </a:t>
            </a:r>
            <a:r>
              <a:rPr lang="en-US" sz="2500" dirty="0">
                <a:solidFill>
                  <a:schemeClr val="tx1"/>
                </a:solidFill>
                <a:latin typeface="Arial Narrow" pitchFamily="34" charset="0"/>
                <a:cs typeface="Times New Roman" pitchFamily="18" charset="0"/>
              </a:rPr>
              <a:t>	When </a:t>
            </a:r>
            <a:r>
              <a:rPr lang="en-US" sz="2500" dirty="0">
                <a:solidFill>
                  <a:schemeClr val="tx1"/>
                </a:solidFill>
                <a:latin typeface="Arial Narrow" pitchFamily="34" charset="0"/>
                <a:cs typeface="Times New Roman" pitchFamily="18" charset="0"/>
              </a:rPr>
              <a:t>do we commemorate the passion and death of Jesus in the Holy </a:t>
            </a:r>
            <a:r>
              <a:rPr lang="en-US" sz="2500" dirty="0" err="1">
                <a:solidFill>
                  <a:schemeClr val="tx1"/>
                </a:solidFill>
                <a:latin typeface="Arial Narrow" pitchFamily="34" charset="0"/>
                <a:cs typeface="Times New Roman" pitchFamily="18" charset="0"/>
              </a:rPr>
              <a:t>Qurbana</a:t>
            </a:r>
            <a:r>
              <a:rPr lang="en-US" sz="2500" dirty="0">
                <a:solidFill>
                  <a:schemeClr val="tx1"/>
                </a:solidFill>
                <a:latin typeface="Arial Narrow" pitchFamily="34" charset="0"/>
                <a:cs typeface="Times New Roman" pitchFamily="18" charset="0"/>
              </a:rPr>
              <a:t>?</a:t>
            </a:r>
          </a:p>
        </p:txBody>
      </p:sp>
      <p:grpSp>
        <p:nvGrpSpPr>
          <p:cNvPr id="2" name="Group 8"/>
          <p:cNvGrpSpPr/>
          <p:nvPr/>
        </p:nvGrpSpPr>
        <p:grpSpPr>
          <a:xfrm>
            <a:off x="0" y="1447800"/>
            <a:ext cx="9144000" cy="76200"/>
            <a:chOff x="0" y="1981200"/>
            <a:chExt cx="9144000" cy="76200"/>
          </a:xfrm>
        </p:grpSpPr>
        <p:sp>
          <p:nvSpPr>
            <p:cNvPr id="7" name="Rectangle 6"/>
            <p:cNvSpPr/>
            <p:nvPr/>
          </p:nvSpPr>
          <p:spPr>
            <a:xfrm>
              <a:off x="0" y="1981200"/>
              <a:ext cx="4572000" cy="76200"/>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rot="10800000">
              <a:off x="4572000" y="1981200"/>
              <a:ext cx="4572000" cy="76200"/>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9"/>
          <p:cNvGrpSpPr/>
          <p:nvPr/>
        </p:nvGrpSpPr>
        <p:grpSpPr>
          <a:xfrm>
            <a:off x="0" y="6096000"/>
            <a:ext cx="9144000" cy="76200"/>
            <a:chOff x="0" y="1981200"/>
            <a:chExt cx="9144000" cy="76200"/>
          </a:xfrm>
        </p:grpSpPr>
        <p:sp>
          <p:nvSpPr>
            <p:cNvPr id="11" name="Rectangle 10"/>
            <p:cNvSpPr/>
            <p:nvPr/>
          </p:nvSpPr>
          <p:spPr>
            <a:xfrm>
              <a:off x="0" y="1981200"/>
              <a:ext cx="4572000" cy="76200"/>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10800000">
              <a:off x="4572000" y="1981200"/>
              <a:ext cx="4572000" cy="76200"/>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p:cTn id="13"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p:cTn id="19"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5">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p:cTn id="25"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5">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 calcmode="lin" valueType="num">
                                      <p:cBhvr>
                                        <p:cTn id="3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5">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anim calcmode="lin" valueType="num">
                                      <p:cBhvr>
                                        <p:cTn id="37"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8" dur="500" fill="hold"/>
                                        <p:tgtEl>
                                          <p:spTgt spid="5">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5">
                                            <p:txEl>
                                              <p:pRg st="5" end="5"/>
                                            </p:txEl>
                                          </p:spTgt>
                                        </p:tgtEl>
                                        <p:attrNameLst>
                                          <p:attrName>style.visibility</p:attrName>
                                        </p:attrNameLst>
                                      </p:cBhvr>
                                      <p:to>
                                        <p:strVal val="visible"/>
                                      </p:to>
                                    </p:set>
                                    <p:anim calcmode="lin" valueType="num">
                                      <p:cBhvr>
                                        <p:cTn id="43"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4" dur="500" fill="hold"/>
                                        <p:tgtEl>
                                          <p:spTgt spid="5">
                                            <p:txEl>
                                              <p:pRg st="5" end="5"/>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583793"/>
            <a:ext cx="9144000" cy="1092607"/>
          </a:xfrm>
          <a:prstGeom prst="rect">
            <a:avLst/>
          </a:prstGeom>
          <a:noFill/>
        </p:spPr>
        <p:txBody>
          <a:bodyPr wrap="square" rtlCol="0">
            <a:spAutoFit/>
          </a:bodyPr>
          <a:lstStyle/>
          <a:p>
            <a:pPr algn="ctr"/>
            <a:r>
              <a:rPr lang="en-US" sz="3000" b="1" dirty="0">
                <a:latin typeface="Cooper Std Black" pitchFamily="18" charset="0"/>
                <a:cs typeface="Times New Roman" pitchFamily="18" charset="0"/>
              </a:rPr>
              <a:t>LESSON 8</a:t>
            </a:r>
          </a:p>
          <a:p>
            <a:pPr algn="ctr"/>
            <a:r>
              <a:rPr lang="en-US" sz="3500" b="1" u="sng" dirty="0">
                <a:solidFill>
                  <a:srgbClr val="FF0000"/>
                </a:solidFill>
                <a:latin typeface="Cooper Std Black" pitchFamily="18" charset="0"/>
                <a:cs typeface="Times New Roman" pitchFamily="18" charset="0"/>
              </a:rPr>
              <a:t>JESUS WHO DIED FOR US</a:t>
            </a:r>
            <a:endParaRPr lang="en-US" sz="3500" b="1" u="sng" dirty="0">
              <a:latin typeface="Cooper Std Black" pitchFamily="18" charset="0"/>
              <a:cs typeface="Times New Roman" pitchFamily="18" charset="0"/>
            </a:endParaRPr>
          </a:p>
        </p:txBody>
      </p:sp>
      <p:pic>
        <p:nvPicPr>
          <p:cNvPr id="2" name="Picture 2" descr="C:\Users\user\Desktop\Bitmap in Lesson 8.cdr.jpg"/>
          <p:cNvPicPr>
            <a:picLocks noChangeAspect="1" noChangeArrowheads="1"/>
          </p:cNvPicPr>
          <p:nvPr/>
        </p:nvPicPr>
        <p:blipFill>
          <a:blip r:embed="rId2" cstate="print">
            <a:lum bright="-10000" contrast="20000"/>
          </a:blip>
          <a:srcRect b="55714"/>
          <a:stretch>
            <a:fillRect/>
          </a:stretch>
        </p:blipFill>
        <p:spPr bwMode="auto">
          <a:xfrm>
            <a:off x="758457" y="1676400"/>
            <a:ext cx="7623543" cy="5162362"/>
          </a:xfrm>
          <a:prstGeom prst="rect">
            <a:avLst/>
          </a:prstGeom>
          <a:noFill/>
        </p:spPr>
      </p:pic>
    </p:spTree>
    <p:extLst>
      <p:ext uri="{BB962C8B-B14F-4D97-AF65-F5344CB8AC3E}">
        <p14:creationId xmlns="" xmlns:p14="http://schemas.microsoft.com/office/powerpoint/2010/main" val="3886861740"/>
      </p:ext>
    </p:extLst>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p:cTn id="13"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5">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076" name="Picture 4" descr="C:\Users\user\Desktop\vadafone\G_Multi01.gif"/>
          <p:cNvPicPr>
            <a:picLocks noChangeAspect="1" noChangeArrowheads="1" noCrop="1"/>
          </p:cNvPicPr>
          <p:nvPr/>
        </p:nvPicPr>
        <p:blipFill>
          <a:blip r:embed="rId2" cstate="print"/>
          <a:srcRect/>
          <a:stretch>
            <a:fillRect/>
          </a:stretch>
        </p:blipFill>
        <p:spPr bwMode="auto">
          <a:xfrm>
            <a:off x="1828800" y="1600200"/>
            <a:ext cx="5410200" cy="3657600"/>
          </a:xfrm>
          <a:prstGeom prst="rect">
            <a:avLst/>
          </a:prstGeom>
          <a:noFill/>
        </p:spPr>
      </p:pic>
      <p:pic>
        <p:nvPicPr>
          <p:cNvPr id="9" name="Picture 2" descr="C:\Users\user\Desktop\SMCC PHOTO\Candle-06-june.gif"/>
          <p:cNvPicPr>
            <a:picLocks noChangeAspect="1" noChangeArrowheads="1" noCrop="1"/>
          </p:cNvPicPr>
          <p:nvPr/>
        </p:nvPicPr>
        <p:blipFill>
          <a:blip r:embed="rId3" cstate="print"/>
          <a:srcRect/>
          <a:stretch>
            <a:fillRect/>
          </a:stretch>
        </p:blipFill>
        <p:spPr bwMode="auto">
          <a:xfrm>
            <a:off x="3810000" y="1357544"/>
            <a:ext cx="1524000" cy="2071456"/>
          </a:xfrm>
          <a:prstGeom prst="rect">
            <a:avLst/>
          </a:prstGeom>
          <a:noFill/>
        </p:spPr>
      </p:pic>
      <p:sp>
        <p:nvSpPr>
          <p:cNvPr id="5" name="Rectangle 4"/>
          <p:cNvSpPr/>
          <p:nvPr/>
        </p:nvSpPr>
        <p:spPr>
          <a:xfrm>
            <a:off x="914400" y="4343400"/>
            <a:ext cx="7315200" cy="1246495"/>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7500" b="1" cap="none" spc="0" dirty="0">
                <a:ln w="11430">
                  <a:solidFill>
                    <a:srgbClr val="FF0000"/>
                  </a:solidFill>
                </a:ln>
                <a:solidFill>
                  <a:srgbClr val="FFFF00"/>
                </a:solidFill>
                <a:effectLst>
                  <a:outerShdw blurRad="80000" dist="40000" dir="5040000" algn="tl">
                    <a:srgbClr val="000000">
                      <a:alpha val="30000"/>
                    </a:srgbClr>
                  </a:outerShdw>
                </a:effectLst>
                <a:latin typeface="Algerian" pitchFamily="82" charset="0"/>
              </a:rPr>
              <a:t>Thank </a:t>
            </a:r>
            <a:r>
              <a:rPr lang="en-US" sz="7500" b="1" dirty="0">
                <a:ln w="11430">
                  <a:solidFill>
                    <a:srgbClr val="FF0000"/>
                  </a:solidFill>
                </a:ln>
                <a:solidFill>
                  <a:srgbClr val="FFFF00"/>
                </a:solidFill>
                <a:effectLst>
                  <a:outerShdw blurRad="80000" dist="40000" dir="5040000" algn="tl">
                    <a:srgbClr val="000000">
                      <a:alpha val="30000"/>
                    </a:srgbClr>
                  </a:outerShdw>
                </a:effectLst>
                <a:latin typeface="Algerian" pitchFamily="82" charset="0"/>
              </a:rPr>
              <a:t>you</a:t>
            </a:r>
            <a:endParaRPr lang="en-US" sz="7500" b="1" cap="none" spc="0" dirty="0">
              <a:ln w="11430">
                <a:solidFill>
                  <a:srgbClr val="FF0000"/>
                </a:solidFill>
              </a:ln>
              <a:solidFill>
                <a:srgbClr val="FFFF00"/>
              </a:solidFill>
              <a:effectLst>
                <a:outerShdw blurRad="80000" dist="40000" dir="5040000" algn="tl">
                  <a:srgbClr val="000000">
                    <a:alpha val="30000"/>
                  </a:srgbClr>
                </a:outerShdw>
              </a:effectLst>
              <a:latin typeface="Algerian" pitchFamily="82" charset="0"/>
            </a:endParaRPr>
          </a:p>
        </p:txBody>
      </p:sp>
      <p:pic>
        <p:nvPicPr>
          <p:cNvPr id="14" name="Picture 8" descr="mobile 032"/>
          <p:cNvPicPr>
            <a:picLocks noChangeAspect="1" noChangeArrowheads="1" noCrop="1"/>
          </p:cNvPicPr>
          <p:nvPr/>
        </p:nvPicPr>
        <p:blipFill>
          <a:blip r:embed="rId4" cstate="print"/>
          <a:srcRect/>
          <a:stretch>
            <a:fillRect/>
          </a:stretch>
        </p:blipFill>
        <p:spPr bwMode="auto">
          <a:xfrm rot="19266774">
            <a:off x="3962138" y="3504262"/>
            <a:ext cx="1257057" cy="928432"/>
          </a:xfrm>
          <a:prstGeom prst="rect">
            <a:avLst/>
          </a:prstGeom>
          <a:noFill/>
          <a:ln w="9525">
            <a:noFill/>
            <a:miter lim="800000"/>
            <a:headEnd/>
            <a:tailEnd/>
          </a:ln>
        </p:spPr>
      </p:pic>
    </p:spTree>
  </p:cSld>
  <p:clrMapOvr>
    <a:overrideClrMapping bg1="dk1" tx1="lt1" bg2="dk2" tx2="lt2" accent1="accent1" accent2="accent2" accent3="accent3" accent4="accent4" accent5="accent5" accent6="accent6" hlink="hlink" folHlink="folHlink"/>
  </p:clrMapOvr>
  <p:transition spd="slow">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by="(-#ppt_w*2)" calcmode="lin" valueType="num">
                                      <p:cBhvr rctx="PPT">
                                        <p:cTn id="7" dur="500" autoRev="1" fill="hold">
                                          <p:stCondLst>
                                            <p:cond delay="0"/>
                                          </p:stCondLst>
                                        </p:cTn>
                                        <p:tgtEl>
                                          <p:spTgt spid="5"/>
                                        </p:tgtEl>
                                        <p:attrNameLst>
                                          <p:attrName>ppt_w</p:attrName>
                                        </p:attrNameLst>
                                      </p:cBhvr>
                                    </p:anim>
                                    <p:anim by="(#ppt_w*0.50)" calcmode="lin" valueType="num">
                                      <p:cBhvr>
                                        <p:cTn id="8" dur="500" decel="50000" autoRev="1" fill="hold">
                                          <p:stCondLst>
                                            <p:cond delay="0"/>
                                          </p:stCondLst>
                                        </p:cTn>
                                        <p:tgtEl>
                                          <p:spTgt spid="5"/>
                                        </p:tgtEl>
                                        <p:attrNameLst>
                                          <p:attrName>ppt_x</p:attrName>
                                        </p:attrNameLst>
                                      </p:cBhvr>
                                    </p:anim>
                                    <p:anim from="(-#ppt_h/2)" to="(#ppt_y)" calcmode="lin" valueType="num">
                                      <p:cBhvr>
                                        <p:cTn id="9" dur="1000" fill="hold">
                                          <p:stCondLst>
                                            <p:cond delay="0"/>
                                          </p:stCondLst>
                                        </p:cTn>
                                        <p:tgtEl>
                                          <p:spTgt spid="5"/>
                                        </p:tgtEl>
                                        <p:attrNameLst>
                                          <p:attrName>ppt_y</p:attrName>
                                        </p:attrNameLst>
                                      </p:cBhvr>
                                    </p:anim>
                                    <p:animRot by="21600000">
                                      <p:cBhvr>
                                        <p:cTn id="10" dur="1000" fill="hold">
                                          <p:stCondLst>
                                            <p:cond delay="0"/>
                                          </p:stCondLst>
                                        </p:cTn>
                                        <p:tgtEl>
                                          <p:spTgt spid="5"/>
                                        </p:tgtEl>
                                        <p:attrNameLst>
                                          <p:attrName>r</p:attrName>
                                        </p:attrNameLst>
                                      </p:cBhvr>
                                    </p:animRot>
                                  </p:childTnLst>
                                </p:cTn>
                              </p:par>
                              <p:par>
                                <p:cTn id="11" presetID="1" presetClass="path" presetSubtype="0" accel="50000" decel="50000" fill="hold" nodeType="withEffect">
                                  <p:stCondLst>
                                    <p:cond delay="0"/>
                                  </p:stCondLst>
                                  <p:childTnLst>
                                    <p:animMotion origin="layout" path="M 0 0  C 0.069 0  0.125 0.07467  0.125 0.16667  C 0.125 0.25867  0.069 0.33333  0 0.33333  C -0.069 0.33333  -0.125 0.25867  -0.125 0.16667  C -0.125 0.07467  -0.069 0  0 0  Z" pathEditMode="relative" ptsTypes="">
                                      <p:cBhvr>
                                        <p:cTn id="12" dur="2000" fill="hold"/>
                                        <p:tgtEl>
                                          <p:spTgt spid="14"/>
                                        </p:tgtEl>
                                        <p:attrNameLst>
                                          <p:attrName>ppt_x</p:attrName>
                                          <p:attrName>ppt_y</p:attrName>
                                        </p:attrNameLst>
                                      </p:cBhvr>
                                    </p:animMotion>
                                  </p:childTnLst>
                                </p:cTn>
                              </p:par>
                            </p:childTnLst>
                          </p:cTn>
                        </p:par>
                        <p:par>
                          <p:cTn id="13" fill="hold">
                            <p:stCondLst>
                              <p:cond delay="2000"/>
                            </p:stCondLst>
                            <p:childTnLst>
                              <p:par>
                                <p:cTn id="14" presetID="26" presetClass="emph" presetSubtype="0" fill="hold" grpId="1" nodeType="afterEffect">
                                  <p:stCondLst>
                                    <p:cond delay="0"/>
                                  </p:stCondLst>
                                  <p:iterate type="lt">
                                    <p:tmPct val="0"/>
                                  </p:iterate>
                                  <p:childTnLst>
                                    <p:animEffect transition="out" filter="fade">
                                      <p:cBhvr>
                                        <p:cTn id="15" dur="500" tmFilter="0, 0; .2, .5; .8, .5; 1, 0"/>
                                        <p:tgtEl>
                                          <p:spTgt spid="5"/>
                                        </p:tgtEl>
                                      </p:cBhvr>
                                    </p:animEffect>
                                    <p:animScale>
                                      <p:cBhvr>
                                        <p:cTn id="16"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8600" y="381000"/>
            <a:ext cx="8686800" cy="3139321"/>
          </a:xfrm>
          <a:prstGeom prst="rect">
            <a:avLst/>
          </a:prstGeom>
          <a:noFill/>
        </p:spPr>
        <p:txBody>
          <a:bodyPr wrap="square" rtlCol="0">
            <a:spAutoFit/>
          </a:bodyPr>
          <a:lstStyle/>
          <a:p>
            <a:pPr algn="just"/>
            <a:r>
              <a:rPr lang="en-US" sz="2200" dirty="0">
                <a:latin typeface="Arial Narrow" pitchFamily="34" charset="0"/>
                <a:cs typeface="Times New Roman" pitchFamily="18" charset="0"/>
              </a:rPr>
              <a:t>	Realizing that the time was close for his sacrifice for the salvation of mankind, Jesus went to the Mount of Olives where he usually went for prayer.  His disciples followed him. On reaching there he said to them</a:t>
            </a:r>
            <a:r>
              <a:rPr lang="en-US" sz="2200" dirty="0">
                <a:solidFill>
                  <a:srgbClr val="FF00FF"/>
                </a:solidFill>
                <a:latin typeface="Arial Narrow" pitchFamily="34" charset="0"/>
                <a:cs typeface="Times New Roman" pitchFamily="18" charset="0"/>
              </a:rPr>
              <a:t>, “Pray that you may not enter into temptation”.</a:t>
            </a:r>
            <a:r>
              <a:rPr lang="en-US" sz="2200" dirty="0">
                <a:latin typeface="Arial Narrow" pitchFamily="34" charset="0"/>
                <a:cs typeface="Times New Roman" pitchFamily="18" charset="0"/>
              </a:rPr>
              <a:t>  Then he withdrew from them about a stone's throw, knelt down, and prayed, </a:t>
            </a:r>
            <a:r>
              <a:rPr lang="en-US" sz="2200" dirty="0">
                <a:solidFill>
                  <a:srgbClr val="FF00FF"/>
                </a:solidFill>
                <a:latin typeface="Arial Narrow" pitchFamily="34" charset="0"/>
                <a:cs typeface="Times New Roman" pitchFamily="18" charset="0"/>
              </a:rPr>
              <a:t>“Father, if you are willing, remove this cup from me; yet, not my will, but yours be done” </a:t>
            </a:r>
            <a:r>
              <a:rPr lang="en-US" sz="2200" dirty="0">
                <a:latin typeface="Arial Narrow" pitchFamily="34" charset="0"/>
                <a:cs typeface="Times New Roman" pitchFamily="18" charset="0"/>
              </a:rPr>
              <a:t>(</a:t>
            </a:r>
            <a:r>
              <a:rPr lang="en-US" sz="2200" dirty="0" err="1">
                <a:latin typeface="Arial Narrow" pitchFamily="34" charset="0"/>
                <a:cs typeface="Times New Roman" pitchFamily="18" charset="0"/>
              </a:rPr>
              <a:t>Lk</a:t>
            </a:r>
            <a:r>
              <a:rPr lang="en-US" sz="2200" dirty="0">
                <a:latin typeface="Arial Narrow" pitchFamily="34" charset="0"/>
                <a:cs typeface="Times New Roman" pitchFamily="18" charset="0"/>
              </a:rPr>
              <a:t>. 22: 42).  Then an angel appeared from heaven, to strengthen him.  Engulfed in severe pain he prayed more earnestly.  His sweat fell on the ground as drops of blood.  He suffered such mental agony. </a:t>
            </a:r>
            <a:r>
              <a:rPr lang="en-US" sz="2200" dirty="0">
                <a:solidFill>
                  <a:srgbClr val="00B0F0"/>
                </a:solidFill>
                <a:latin typeface="Arial Narrow" pitchFamily="34" charset="0"/>
                <a:cs typeface="Times New Roman" pitchFamily="18" charset="0"/>
              </a:rPr>
              <a:t>Yet, the Father decided not to remove the cup but to give him more strength to accept the suffering.</a:t>
            </a:r>
          </a:p>
        </p:txBody>
      </p:sp>
      <p:pic>
        <p:nvPicPr>
          <p:cNvPr id="5" name="Picture 2" descr="D:\web photo\class6\Jesus-in-Gethsemane.jpg"/>
          <p:cNvPicPr>
            <a:picLocks noChangeAspect="1" noChangeArrowheads="1"/>
          </p:cNvPicPr>
          <p:nvPr/>
        </p:nvPicPr>
        <p:blipFill>
          <a:blip r:embed="rId2" cstate="print"/>
          <a:srcRect/>
          <a:stretch>
            <a:fillRect/>
          </a:stretch>
        </p:blipFill>
        <p:spPr bwMode="auto">
          <a:xfrm>
            <a:off x="2233634" y="3733800"/>
            <a:ext cx="4624366" cy="3124200"/>
          </a:xfrm>
          <a:prstGeom prst="rect">
            <a:avLst/>
          </a:prstGeom>
          <a:noFill/>
        </p:spPr>
      </p:pic>
    </p:spTree>
    <p:extLst>
      <p:ext uri="{BB962C8B-B14F-4D97-AF65-F5344CB8AC3E}">
        <p14:creationId xmlns="" xmlns:p14="http://schemas.microsoft.com/office/powerpoint/2010/main" val="2668902097"/>
      </p:ext>
    </p:extLst>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8600" y="1066800"/>
            <a:ext cx="8610600" cy="2123658"/>
          </a:xfrm>
          <a:prstGeom prst="rect">
            <a:avLst/>
          </a:prstGeom>
          <a:noFill/>
        </p:spPr>
        <p:txBody>
          <a:bodyPr wrap="square" rtlCol="0">
            <a:spAutoFit/>
          </a:bodyPr>
          <a:lstStyle/>
          <a:p>
            <a:pPr algn="just"/>
            <a:r>
              <a:rPr lang="en-US" sz="2200" dirty="0">
                <a:latin typeface="Arial Narrow" pitchFamily="34" charset="0"/>
                <a:cs typeface="Times New Roman" pitchFamily="18" charset="0"/>
              </a:rPr>
              <a:t>	At this time Judas, one of the twelve disciples, came there with a party of soldiers and servants to apprehend Jesus.   Judas  came  forward  and  kissed Jesus, as this was the pre-arranged signal of betrayal.  Jesus asked, </a:t>
            </a:r>
            <a:r>
              <a:rPr lang="en-US" sz="2200" dirty="0">
                <a:solidFill>
                  <a:srgbClr val="FF00FF"/>
                </a:solidFill>
                <a:latin typeface="Arial Narrow" pitchFamily="34" charset="0"/>
                <a:cs typeface="Times New Roman" pitchFamily="18" charset="0"/>
              </a:rPr>
              <a:t>“Judas, is it with a kiss that you are betraying the Son of Man?”</a:t>
            </a:r>
            <a:r>
              <a:rPr lang="en-US" sz="2200" dirty="0">
                <a:latin typeface="Arial Narrow" pitchFamily="34" charset="0"/>
                <a:cs typeface="Times New Roman" pitchFamily="18" charset="0"/>
              </a:rPr>
              <a:t> (</a:t>
            </a:r>
            <a:r>
              <a:rPr lang="en-US" sz="2200" dirty="0" err="1">
                <a:latin typeface="Arial Narrow" pitchFamily="34" charset="0"/>
                <a:cs typeface="Times New Roman" pitchFamily="18" charset="0"/>
              </a:rPr>
              <a:t>Lk</a:t>
            </a:r>
            <a:r>
              <a:rPr lang="en-US" sz="2200" dirty="0">
                <a:latin typeface="Arial Narrow" pitchFamily="34" charset="0"/>
                <a:cs typeface="Times New Roman" pitchFamily="18" charset="0"/>
              </a:rPr>
              <a:t>. 22: 48). The disciples who were with him ran away when they saw that Jesus was to be apprehended.  The soldiers arrested Jesus.</a:t>
            </a:r>
          </a:p>
        </p:txBody>
      </p:sp>
      <p:sp>
        <p:nvSpPr>
          <p:cNvPr id="3" name="TextBox 2"/>
          <p:cNvSpPr txBox="1"/>
          <p:nvPr/>
        </p:nvSpPr>
        <p:spPr>
          <a:xfrm>
            <a:off x="0" y="304800"/>
            <a:ext cx="9144000" cy="630942"/>
          </a:xfrm>
          <a:prstGeom prst="rect">
            <a:avLst/>
          </a:prstGeom>
          <a:noFill/>
        </p:spPr>
        <p:txBody>
          <a:bodyPr wrap="square" rtlCol="0">
            <a:spAutoFit/>
          </a:bodyPr>
          <a:lstStyle/>
          <a:p>
            <a:pPr algn="ctr"/>
            <a:r>
              <a:rPr lang="en-US" sz="3500" b="1" dirty="0">
                <a:solidFill>
                  <a:srgbClr val="FF0000"/>
                </a:solidFill>
                <a:latin typeface="Cooper Std Black" pitchFamily="18" charset="0"/>
                <a:cs typeface="Times New Roman" pitchFamily="18" charset="0"/>
              </a:rPr>
              <a:t>JUDAS BETRAYS JESUS</a:t>
            </a:r>
            <a:endParaRPr lang="en-US" sz="3500" b="1" dirty="0">
              <a:latin typeface="Cooper Std Black" pitchFamily="18" charset="0"/>
              <a:cs typeface="Times New Roman" pitchFamily="18" charset="0"/>
            </a:endParaRPr>
          </a:p>
        </p:txBody>
      </p:sp>
      <p:pic>
        <p:nvPicPr>
          <p:cNvPr id="6" name="Picture 2" descr="D:\web photo\class6\carav_verraad_judas_grt.jpg"/>
          <p:cNvPicPr>
            <a:picLocks noChangeAspect="1" noChangeArrowheads="1"/>
          </p:cNvPicPr>
          <p:nvPr/>
        </p:nvPicPr>
        <p:blipFill>
          <a:blip r:embed="rId2" cstate="print"/>
          <a:srcRect/>
          <a:stretch>
            <a:fillRect/>
          </a:stretch>
        </p:blipFill>
        <p:spPr bwMode="auto">
          <a:xfrm>
            <a:off x="2057400" y="3409244"/>
            <a:ext cx="4953000" cy="3448756"/>
          </a:xfrm>
          <a:prstGeom prst="rect">
            <a:avLst/>
          </a:prstGeom>
          <a:noFill/>
        </p:spPr>
      </p:pic>
    </p:spTree>
    <p:extLst>
      <p:ext uri="{BB962C8B-B14F-4D97-AF65-F5344CB8AC3E}">
        <p14:creationId xmlns="" xmlns:p14="http://schemas.microsoft.com/office/powerpoint/2010/main" val="2668902097"/>
      </p:ext>
    </p:extLst>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 y="1076742"/>
            <a:ext cx="8229600" cy="2123658"/>
          </a:xfrm>
          <a:prstGeom prst="rect">
            <a:avLst/>
          </a:prstGeom>
          <a:noFill/>
        </p:spPr>
        <p:txBody>
          <a:bodyPr wrap="square" rtlCol="0">
            <a:spAutoFit/>
          </a:bodyPr>
          <a:lstStyle/>
          <a:p>
            <a:pPr algn="just"/>
            <a:r>
              <a:rPr lang="en-US" sz="2200" dirty="0">
                <a:latin typeface="Arial Narrow" pitchFamily="34" charset="0"/>
                <a:cs typeface="Times New Roman" pitchFamily="18" charset="0"/>
              </a:rPr>
              <a:t>	'They seized Jesus and took him to the house of the chief priest.  Peter had followed Jesus from a distance.  When they had kindled a fire in the middle of the courtyard and sat down together, Peter also joined them.  Then, a servant girl, seeing him in the firelight, stared at him and said; “This man also was with him.” But he denied it saying, </a:t>
            </a:r>
            <a:r>
              <a:rPr lang="en-US" sz="2200" dirty="0">
                <a:solidFill>
                  <a:srgbClr val="FF00FF"/>
                </a:solidFill>
                <a:latin typeface="Arial Narrow" pitchFamily="34" charset="0"/>
                <a:cs typeface="Times New Roman" pitchFamily="18" charset="0"/>
              </a:rPr>
              <a:t>“Woman, I do not know him.” </a:t>
            </a:r>
            <a:r>
              <a:rPr lang="en-US" sz="2200" dirty="0">
                <a:latin typeface="Arial Narrow" pitchFamily="34" charset="0"/>
                <a:cs typeface="Times New Roman" pitchFamily="18" charset="0"/>
              </a:rPr>
              <a:t>A little later, someone else, on seeing him, said, “You also are one of them.”</a:t>
            </a:r>
          </a:p>
        </p:txBody>
      </p:sp>
      <p:sp>
        <p:nvSpPr>
          <p:cNvPr id="3" name="TextBox 2"/>
          <p:cNvSpPr txBox="1"/>
          <p:nvPr/>
        </p:nvSpPr>
        <p:spPr>
          <a:xfrm>
            <a:off x="0" y="207258"/>
            <a:ext cx="9144000" cy="630942"/>
          </a:xfrm>
          <a:prstGeom prst="rect">
            <a:avLst/>
          </a:prstGeom>
          <a:noFill/>
        </p:spPr>
        <p:txBody>
          <a:bodyPr wrap="square" rtlCol="0">
            <a:spAutoFit/>
          </a:bodyPr>
          <a:lstStyle/>
          <a:p>
            <a:pPr algn="ctr"/>
            <a:r>
              <a:rPr lang="en-US" sz="3500" b="1" dirty="0">
                <a:solidFill>
                  <a:srgbClr val="FF0000"/>
                </a:solidFill>
                <a:latin typeface="Cooper Std Black" pitchFamily="18" charset="0"/>
                <a:cs typeface="Times New Roman" pitchFamily="18" charset="0"/>
              </a:rPr>
              <a:t>PETER'S DENIAL</a:t>
            </a:r>
            <a:endParaRPr lang="en-US" sz="3500" b="1" dirty="0">
              <a:latin typeface="Cooper Std Black" pitchFamily="18" charset="0"/>
              <a:cs typeface="Times New Roman" pitchFamily="18" charset="0"/>
            </a:endParaRPr>
          </a:p>
        </p:txBody>
      </p:sp>
      <p:pic>
        <p:nvPicPr>
          <p:cNvPr id="8" name="Picture 2" descr="C:\Users\user\Desktop\pgpi-5.jpg"/>
          <p:cNvPicPr>
            <a:picLocks noChangeAspect="1" noChangeArrowheads="1"/>
          </p:cNvPicPr>
          <p:nvPr/>
        </p:nvPicPr>
        <p:blipFill>
          <a:blip r:embed="rId2" cstate="print"/>
          <a:srcRect/>
          <a:stretch>
            <a:fillRect/>
          </a:stretch>
        </p:blipFill>
        <p:spPr bwMode="auto">
          <a:xfrm>
            <a:off x="1828800" y="3453305"/>
            <a:ext cx="5410200" cy="3404695"/>
          </a:xfrm>
          <a:prstGeom prst="rect">
            <a:avLst/>
          </a:prstGeom>
          <a:noFill/>
        </p:spPr>
      </p:pic>
    </p:spTree>
    <p:extLst>
      <p:ext uri="{BB962C8B-B14F-4D97-AF65-F5344CB8AC3E}">
        <p14:creationId xmlns="" xmlns:p14="http://schemas.microsoft.com/office/powerpoint/2010/main" val="2668902097"/>
      </p:ext>
    </p:extLst>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57200" y="420231"/>
            <a:ext cx="8229600" cy="2462213"/>
          </a:xfrm>
          <a:prstGeom prst="rect">
            <a:avLst/>
          </a:prstGeom>
          <a:noFill/>
        </p:spPr>
        <p:txBody>
          <a:bodyPr wrap="square" rtlCol="0">
            <a:spAutoFit/>
          </a:bodyPr>
          <a:lstStyle/>
          <a:p>
            <a:pPr algn="just"/>
            <a:r>
              <a:rPr lang="en-US" sz="2200" dirty="0">
                <a:latin typeface="Arial Narrow" pitchFamily="34" charset="0"/>
                <a:cs typeface="Times New Roman" pitchFamily="18" charset="0"/>
              </a:rPr>
              <a:t>	But Peter said, “Man, I am not!” Then, about an hour later still another kept insisting, “Surely this man also was with him, for he is a Galilean.” But Peter said, </a:t>
            </a:r>
            <a:r>
              <a:rPr lang="en-US" sz="2200" dirty="0">
                <a:solidFill>
                  <a:srgbClr val="FF00FF"/>
                </a:solidFill>
                <a:latin typeface="Arial Narrow" pitchFamily="34" charset="0"/>
                <a:cs typeface="Times New Roman" pitchFamily="18" charset="0"/>
              </a:rPr>
              <a:t>“Man, I do not know what you are talking about!” </a:t>
            </a:r>
            <a:r>
              <a:rPr lang="en-US" sz="2200" dirty="0">
                <a:latin typeface="Arial Narrow" pitchFamily="34" charset="0"/>
                <a:cs typeface="Times New Roman" pitchFamily="18" charset="0"/>
              </a:rPr>
              <a:t>At that moment, while he was still speaking the cock crowed.  The Lord turned and looked at Peter.  Then Peter remembered the word of the Lord, how he had said to him, </a:t>
            </a:r>
            <a:r>
              <a:rPr lang="en-US" sz="2200" dirty="0">
                <a:solidFill>
                  <a:srgbClr val="FF00FF"/>
                </a:solidFill>
                <a:latin typeface="Arial Narrow" pitchFamily="34" charset="0"/>
                <a:cs typeface="Times New Roman" pitchFamily="18" charset="0"/>
              </a:rPr>
              <a:t>“Before the cock crows today, you will deny me three times.” </a:t>
            </a:r>
            <a:r>
              <a:rPr lang="en-US" sz="2200" dirty="0">
                <a:solidFill>
                  <a:srgbClr val="00B0F0"/>
                </a:solidFill>
                <a:latin typeface="Arial Narrow" pitchFamily="34" charset="0"/>
                <a:cs typeface="Times New Roman" pitchFamily="18" charset="0"/>
              </a:rPr>
              <a:t>And he went out and wept bitterly' </a:t>
            </a:r>
            <a:r>
              <a:rPr lang="en-US" sz="2200" dirty="0">
                <a:latin typeface="Arial Narrow" pitchFamily="34" charset="0"/>
                <a:cs typeface="Times New Roman" pitchFamily="18" charset="0"/>
              </a:rPr>
              <a:t>(</a:t>
            </a:r>
            <a:r>
              <a:rPr lang="en-US" sz="2200" dirty="0" err="1">
                <a:latin typeface="Arial Narrow" pitchFamily="34" charset="0"/>
                <a:cs typeface="Times New Roman" pitchFamily="18" charset="0"/>
              </a:rPr>
              <a:t>Lk</a:t>
            </a:r>
            <a:r>
              <a:rPr lang="en-US" sz="2200" dirty="0">
                <a:latin typeface="Arial Narrow" pitchFamily="34" charset="0"/>
                <a:cs typeface="Times New Roman" pitchFamily="18" charset="0"/>
              </a:rPr>
              <a:t>. 22: 54- 62).</a:t>
            </a:r>
          </a:p>
        </p:txBody>
      </p:sp>
      <p:pic>
        <p:nvPicPr>
          <p:cNvPr id="5" name="Picture 3" descr="C:\Users\user\Desktop\p_0007.jpg"/>
          <p:cNvPicPr>
            <a:picLocks noChangeAspect="1" noChangeArrowheads="1"/>
          </p:cNvPicPr>
          <p:nvPr/>
        </p:nvPicPr>
        <p:blipFill>
          <a:blip r:embed="rId2" cstate="print"/>
          <a:srcRect/>
          <a:stretch>
            <a:fillRect/>
          </a:stretch>
        </p:blipFill>
        <p:spPr bwMode="auto">
          <a:xfrm>
            <a:off x="1447800" y="2971800"/>
            <a:ext cx="6186196" cy="3886200"/>
          </a:xfrm>
          <a:prstGeom prst="rect">
            <a:avLst/>
          </a:prstGeom>
          <a:noFill/>
        </p:spPr>
      </p:pic>
    </p:spTree>
    <p:extLst>
      <p:ext uri="{BB962C8B-B14F-4D97-AF65-F5344CB8AC3E}">
        <p14:creationId xmlns="" xmlns:p14="http://schemas.microsoft.com/office/powerpoint/2010/main" val="2668902097"/>
      </p:ext>
    </p:extLst>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p:cNvSpPr txBox="1"/>
          <p:nvPr/>
        </p:nvSpPr>
        <p:spPr>
          <a:xfrm>
            <a:off x="457200" y="3767078"/>
            <a:ext cx="8305800" cy="2862322"/>
          </a:xfrm>
          <a:prstGeom prst="rect">
            <a:avLst/>
          </a:prstGeom>
          <a:noFill/>
        </p:spPr>
        <p:txBody>
          <a:bodyPr wrap="square" rtlCol="0">
            <a:spAutoFit/>
          </a:bodyPr>
          <a:lstStyle/>
          <a:p>
            <a:pPr algn="just"/>
            <a:r>
              <a:rPr lang="en-US" sz="2000" dirty="0">
                <a:solidFill>
                  <a:srgbClr val="FF00FF"/>
                </a:solidFill>
                <a:latin typeface="Arial Narrow" pitchFamily="34" charset="0"/>
                <a:cs typeface="Times New Roman" pitchFamily="18" charset="0"/>
              </a:rPr>
              <a:t>	If my kingdom were from this world, my followers would be fighting to keep me from being handed over to the Jews” </a:t>
            </a:r>
            <a:r>
              <a:rPr lang="en-US" sz="2000" dirty="0">
                <a:latin typeface="Arial Narrow" pitchFamily="34" charset="0"/>
                <a:cs typeface="Times New Roman" pitchFamily="18" charset="0"/>
              </a:rPr>
              <a:t>(Jn. 18: 36).  Pilate understood that Jesus was innocent and that he was handed over by jealousy.  He wished to set Jesus free.  They had a custom of setting free one prisoner on the pass over feast.  So Pilate asked them, “Shall I set free the king of the Jews?” But the people </a:t>
            </a:r>
            <a:r>
              <a:rPr lang="en-US" sz="2000" dirty="0" err="1">
                <a:latin typeface="Arial Narrow" pitchFamily="34" charset="0"/>
                <a:cs typeface="Times New Roman" pitchFamily="18" charset="0"/>
              </a:rPr>
              <a:t>clamoured</a:t>
            </a:r>
            <a:r>
              <a:rPr lang="en-US" sz="2000" dirty="0">
                <a:latin typeface="Arial Narrow" pitchFamily="34" charset="0"/>
                <a:cs typeface="Times New Roman" pitchFamily="18" charset="0"/>
              </a:rPr>
              <a:t> to set free </a:t>
            </a:r>
            <a:r>
              <a:rPr lang="en-US" sz="2000" dirty="0" err="1">
                <a:latin typeface="Arial Narrow" pitchFamily="34" charset="0"/>
                <a:cs typeface="Times New Roman" pitchFamily="18" charset="0"/>
              </a:rPr>
              <a:t>Barabas</a:t>
            </a:r>
            <a:r>
              <a:rPr lang="en-US" sz="2000" dirty="0">
                <a:latin typeface="Arial Narrow" pitchFamily="34" charset="0"/>
                <a:cs typeface="Times New Roman" pitchFamily="18" charset="0"/>
              </a:rPr>
              <a:t> and to crucify Jesus.  Seeing that his attempts were not effective, Pilate washed his hands in front of the people saying, </a:t>
            </a:r>
            <a:r>
              <a:rPr lang="en-US" sz="2000" dirty="0">
                <a:solidFill>
                  <a:srgbClr val="00B0F0"/>
                </a:solidFill>
                <a:latin typeface="Arial Narrow" pitchFamily="34" charset="0"/>
                <a:cs typeface="Times New Roman" pitchFamily="18" charset="0"/>
              </a:rPr>
              <a:t>“I am innocent of this man's blood”</a:t>
            </a:r>
            <a:r>
              <a:rPr lang="en-US" sz="2000" dirty="0">
                <a:latin typeface="Arial Narrow" pitchFamily="34" charset="0"/>
                <a:cs typeface="Times New Roman" pitchFamily="18" charset="0"/>
              </a:rPr>
              <a:t> (Mt. 27: 24).  Then Pilate set free </a:t>
            </a:r>
            <a:r>
              <a:rPr lang="en-US" sz="2000" dirty="0" err="1">
                <a:latin typeface="Arial Narrow" pitchFamily="34" charset="0"/>
                <a:cs typeface="Times New Roman" pitchFamily="18" charset="0"/>
              </a:rPr>
              <a:t>Barabas</a:t>
            </a:r>
            <a:r>
              <a:rPr lang="en-US" sz="2000" dirty="0">
                <a:latin typeface="Arial Narrow" pitchFamily="34" charset="0"/>
                <a:cs typeface="Times New Roman" pitchFamily="18" charset="0"/>
              </a:rPr>
              <a:t> and handed Jesus over to be crucified after having him whipped. </a:t>
            </a:r>
          </a:p>
        </p:txBody>
      </p:sp>
      <p:sp>
        <p:nvSpPr>
          <p:cNvPr id="3" name="TextBox 2"/>
          <p:cNvSpPr txBox="1"/>
          <p:nvPr/>
        </p:nvSpPr>
        <p:spPr>
          <a:xfrm>
            <a:off x="0" y="152400"/>
            <a:ext cx="9144000" cy="630942"/>
          </a:xfrm>
          <a:prstGeom prst="rect">
            <a:avLst/>
          </a:prstGeom>
          <a:noFill/>
        </p:spPr>
        <p:txBody>
          <a:bodyPr wrap="square" rtlCol="0">
            <a:spAutoFit/>
          </a:bodyPr>
          <a:lstStyle/>
          <a:p>
            <a:pPr algn="ctr"/>
            <a:r>
              <a:rPr lang="en-US" sz="3500" b="1" dirty="0">
                <a:solidFill>
                  <a:srgbClr val="FF0000"/>
                </a:solidFill>
                <a:latin typeface="Cooper Std Black" pitchFamily="18" charset="0"/>
                <a:cs typeface="Times New Roman" pitchFamily="18" charset="0"/>
              </a:rPr>
              <a:t>BEFORE PILATE</a:t>
            </a:r>
            <a:endParaRPr lang="en-US" sz="3500" b="1" dirty="0">
              <a:latin typeface="Cooper Std Black" pitchFamily="18" charset="0"/>
              <a:cs typeface="Times New Roman" pitchFamily="18" charset="0"/>
            </a:endParaRPr>
          </a:p>
        </p:txBody>
      </p:sp>
      <p:pic>
        <p:nvPicPr>
          <p:cNvPr id="5" name="Picture 2" descr="C:\Users\user\Desktop\Munkacsy_-_christ_before_pilate.jpg"/>
          <p:cNvPicPr>
            <a:picLocks noChangeAspect="1" noChangeArrowheads="1"/>
          </p:cNvPicPr>
          <p:nvPr/>
        </p:nvPicPr>
        <p:blipFill>
          <a:blip r:embed="rId2" cstate="print"/>
          <a:srcRect l="10909" r="1818"/>
          <a:stretch>
            <a:fillRect/>
          </a:stretch>
        </p:blipFill>
        <p:spPr bwMode="auto">
          <a:xfrm>
            <a:off x="0" y="814830"/>
            <a:ext cx="3657600" cy="2766570"/>
          </a:xfrm>
          <a:prstGeom prst="rect">
            <a:avLst/>
          </a:prstGeom>
          <a:noFill/>
        </p:spPr>
      </p:pic>
      <p:sp>
        <p:nvSpPr>
          <p:cNvPr id="6" name="TextBox 5"/>
          <p:cNvSpPr txBox="1"/>
          <p:nvPr/>
        </p:nvSpPr>
        <p:spPr>
          <a:xfrm>
            <a:off x="3886200" y="871478"/>
            <a:ext cx="4876800" cy="2554545"/>
          </a:xfrm>
          <a:prstGeom prst="rect">
            <a:avLst/>
          </a:prstGeom>
          <a:noFill/>
        </p:spPr>
        <p:txBody>
          <a:bodyPr wrap="square" rtlCol="0">
            <a:spAutoFit/>
          </a:bodyPr>
          <a:lstStyle/>
          <a:p>
            <a:pPr algn="just"/>
            <a:r>
              <a:rPr lang="en-US" sz="2000" dirty="0">
                <a:latin typeface="Arial Narrow" pitchFamily="34" charset="0"/>
                <a:cs typeface="Times New Roman" pitchFamily="18" charset="0"/>
              </a:rPr>
              <a:t>	They brought three accusations against Jesus when they brought him before Pilate.  They said, “We found this man perverting our nation, forbidding us to pay taxes to the emperor, and saying that he himself is the Messiah, a king” (</a:t>
            </a:r>
            <a:r>
              <a:rPr lang="en-US" sz="2000" dirty="0" err="1">
                <a:latin typeface="Arial Narrow" pitchFamily="34" charset="0"/>
                <a:cs typeface="Times New Roman" pitchFamily="18" charset="0"/>
              </a:rPr>
              <a:t>Lk</a:t>
            </a:r>
            <a:r>
              <a:rPr lang="en-US" sz="2000" dirty="0">
                <a:latin typeface="Arial Narrow" pitchFamily="34" charset="0"/>
                <a:cs typeface="Times New Roman" pitchFamily="18" charset="0"/>
              </a:rPr>
              <a:t>. 23: 2).   Hearing this Pilate asked Jesus, </a:t>
            </a:r>
            <a:r>
              <a:rPr lang="en-US" sz="2000" dirty="0">
                <a:solidFill>
                  <a:srgbClr val="00B0F0"/>
                </a:solidFill>
                <a:latin typeface="Arial Narrow" pitchFamily="34" charset="0"/>
                <a:cs typeface="Times New Roman" pitchFamily="18" charset="0"/>
              </a:rPr>
              <a:t>“Are you the king of the Jews?”  </a:t>
            </a:r>
            <a:r>
              <a:rPr lang="en-US" sz="2000" dirty="0">
                <a:latin typeface="Arial Narrow" pitchFamily="34" charset="0"/>
                <a:cs typeface="Times New Roman" pitchFamily="18" charset="0"/>
              </a:rPr>
              <a:t>Jesus said, </a:t>
            </a:r>
            <a:r>
              <a:rPr lang="en-US" sz="2000" dirty="0">
                <a:solidFill>
                  <a:srgbClr val="FF00FF"/>
                </a:solidFill>
                <a:latin typeface="Arial Narrow" pitchFamily="34" charset="0"/>
                <a:cs typeface="Times New Roman" pitchFamily="18" charset="0"/>
              </a:rPr>
              <a:t>“My kingdom is not from this world.  </a:t>
            </a:r>
          </a:p>
        </p:txBody>
      </p:sp>
    </p:spTree>
    <p:extLst>
      <p:ext uri="{BB962C8B-B14F-4D97-AF65-F5344CB8AC3E}">
        <p14:creationId xmlns="" xmlns:p14="http://schemas.microsoft.com/office/powerpoint/2010/main" val="2668902097"/>
      </p:ext>
    </p:extLst>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57200" y="990600"/>
            <a:ext cx="8305800" cy="2215991"/>
          </a:xfrm>
          <a:prstGeom prst="rect">
            <a:avLst/>
          </a:prstGeom>
          <a:noFill/>
        </p:spPr>
        <p:txBody>
          <a:bodyPr wrap="square" rtlCol="0">
            <a:spAutoFit/>
          </a:bodyPr>
          <a:lstStyle/>
          <a:p>
            <a:pPr algn="just"/>
            <a:r>
              <a:rPr lang="en-US" sz="2300" dirty="0">
                <a:latin typeface="Arial Narrow" pitchFamily="34" charset="0"/>
                <a:cs typeface="Times New Roman" pitchFamily="18" charset="0"/>
              </a:rPr>
              <a:t>	Then the soldiers took Jesus to the court-yard of the palace.  They stripped him and put a scarlet robe on him.  After twisting some thorns into a crown, they put it on his head and put a reed in his right hand.  They then knelt before him and mocked him saying, “Hail, King of the Jews!” They slapped him, spat on him and took the reed from him and struck him on the head. </a:t>
            </a:r>
          </a:p>
        </p:txBody>
      </p:sp>
      <p:sp>
        <p:nvSpPr>
          <p:cNvPr id="3" name="TextBox 2"/>
          <p:cNvSpPr txBox="1"/>
          <p:nvPr/>
        </p:nvSpPr>
        <p:spPr>
          <a:xfrm>
            <a:off x="0" y="202049"/>
            <a:ext cx="9144000" cy="630942"/>
          </a:xfrm>
          <a:prstGeom prst="rect">
            <a:avLst/>
          </a:prstGeom>
          <a:noFill/>
        </p:spPr>
        <p:txBody>
          <a:bodyPr wrap="square" rtlCol="0">
            <a:spAutoFit/>
          </a:bodyPr>
          <a:lstStyle/>
          <a:p>
            <a:pPr algn="ctr"/>
            <a:r>
              <a:rPr lang="en-US" sz="3500" b="1" dirty="0">
                <a:solidFill>
                  <a:srgbClr val="FF0000"/>
                </a:solidFill>
                <a:latin typeface="Cooper Std Black" pitchFamily="18" charset="0"/>
                <a:cs typeface="Times New Roman" pitchFamily="18" charset="0"/>
              </a:rPr>
              <a:t>JESUS IS MOCKED</a:t>
            </a:r>
            <a:endParaRPr lang="en-US" sz="3500" b="1" dirty="0">
              <a:latin typeface="Cooper Std Black" pitchFamily="18" charset="0"/>
              <a:cs typeface="Times New Roman" pitchFamily="18" charset="0"/>
            </a:endParaRPr>
          </a:p>
        </p:txBody>
      </p:sp>
      <p:pic>
        <p:nvPicPr>
          <p:cNvPr id="4" name="Picture 2" descr="C:\Users\user\Desktop\Jesus Mocked by the Soldiers.jpg"/>
          <p:cNvPicPr>
            <a:picLocks noChangeAspect="1" noChangeArrowheads="1"/>
          </p:cNvPicPr>
          <p:nvPr/>
        </p:nvPicPr>
        <p:blipFill>
          <a:blip r:embed="rId2" cstate="print"/>
          <a:srcRect/>
          <a:stretch>
            <a:fillRect/>
          </a:stretch>
        </p:blipFill>
        <p:spPr bwMode="auto">
          <a:xfrm>
            <a:off x="1371600" y="3124200"/>
            <a:ext cx="6400800" cy="3733800"/>
          </a:xfrm>
          <a:prstGeom prst="rect">
            <a:avLst/>
          </a:prstGeom>
          <a:noFill/>
        </p:spPr>
      </p:pic>
    </p:spTree>
    <p:extLst>
      <p:ext uri="{BB962C8B-B14F-4D97-AF65-F5344CB8AC3E}">
        <p14:creationId xmlns="" xmlns:p14="http://schemas.microsoft.com/office/powerpoint/2010/main" val="2668902097"/>
      </p:ext>
    </p:extLst>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p:cNvSpPr txBox="1"/>
          <p:nvPr/>
        </p:nvSpPr>
        <p:spPr>
          <a:xfrm>
            <a:off x="3657600" y="1927860"/>
            <a:ext cx="5105400" cy="3939540"/>
          </a:xfrm>
          <a:prstGeom prst="rect">
            <a:avLst/>
          </a:prstGeom>
          <a:noFill/>
        </p:spPr>
        <p:txBody>
          <a:bodyPr wrap="square" rtlCol="0">
            <a:spAutoFit/>
          </a:bodyPr>
          <a:lstStyle/>
          <a:p>
            <a:pPr algn="just"/>
            <a:r>
              <a:rPr lang="en-US" sz="2500" dirty="0">
                <a:latin typeface="Arial Narrow" pitchFamily="34" charset="0"/>
                <a:cs typeface="Times New Roman" pitchFamily="18" charset="0"/>
              </a:rPr>
              <a:t>	Jesus was made to go to Calvary carrying his cross.  On the way, the soldiers continued to torture him.  Fearing that he would not reach Calvary alive, if he had to carry the heavy cross, they made Simeon of Cyrene carry it behind Jesus.  To the women who cried, seeing him in this condition, he said, </a:t>
            </a:r>
            <a:r>
              <a:rPr lang="en-US" sz="2500" dirty="0">
                <a:solidFill>
                  <a:srgbClr val="00B0F0"/>
                </a:solidFill>
                <a:latin typeface="Arial Narrow" pitchFamily="34" charset="0"/>
                <a:cs typeface="Times New Roman" pitchFamily="18" charset="0"/>
              </a:rPr>
              <a:t>“Daughters of Jerusalem do not weep for me.  Weep for yourself and your children”</a:t>
            </a:r>
            <a:r>
              <a:rPr lang="en-US" sz="2500" dirty="0">
                <a:latin typeface="Arial Narrow" pitchFamily="34" charset="0"/>
                <a:cs typeface="Times New Roman" pitchFamily="18" charset="0"/>
              </a:rPr>
              <a:t> (</a:t>
            </a:r>
            <a:r>
              <a:rPr lang="en-US" sz="2500" dirty="0" err="1">
                <a:latin typeface="Arial Narrow" pitchFamily="34" charset="0"/>
                <a:cs typeface="Times New Roman" pitchFamily="18" charset="0"/>
              </a:rPr>
              <a:t>Lk</a:t>
            </a:r>
            <a:r>
              <a:rPr lang="en-US" sz="2500" dirty="0">
                <a:latin typeface="Arial Narrow" pitchFamily="34" charset="0"/>
                <a:cs typeface="Times New Roman" pitchFamily="18" charset="0"/>
              </a:rPr>
              <a:t>. 23: 28).</a:t>
            </a:r>
          </a:p>
        </p:txBody>
      </p:sp>
      <p:sp>
        <p:nvSpPr>
          <p:cNvPr id="3" name="TextBox 2"/>
          <p:cNvSpPr txBox="1"/>
          <p:nvPr/>
        </p:nvSpPr>
        <p:spPr>
          <a:xfrm>
            <a:off x="0" y="512058"/>
            <a:ext cx="9144000" cy="630942"/>
          </a:xfrm>
          <a:prstGeom prst="rect">
            <a:avLst/>
          </a:prstGeom>
          <a:noFill/>
        </p:spPr>
        <p:txBody>
          <a:bodyPr wrap="square" rtlCol="0">
            <a:spAutoFit/>
          </a:bodyPr>
          <a:lstStyle/>
          <a:p>
            <a:pPr algn="ctr"/>
            <a:r>
              <a:rPr lang="en-US" sz="3500" b="1" dirty="0">
                <a:solidFill>
                  <a:srgbClr val="FF0000"/>
                </a:solidFill>
                <a:latin typeface="Cooper Std Black" pitchFamily="18" charset="0"/>
                <a:cs typeface="Times New Roman" pitchFamily="18" charset="0"/>
              </a:rPr>
              <a:t>THE JOURNEY TO CALVARY </a:t>
            </a:r>
            <a:endParaRPr lang="en-US" sz="3500" b="1" dirty="0">
              <a:latin typeface="Cooper Std Black" pitchFamily="18" charset="0"/>
              <a:cs typeface="Times New Roman" pitchFamily="18" charset="0"/>
            </a:endParaRPr>
          </a:p>
        </p:txBody>
      </p:sp>
      <p:pic>
        <p:nvPicPr>
          <p:cNvPr id="4" name="Picture 3" descr="C:\Users\user\Desktop\simon-of-cyrene-helps-jesus-carry-his-cross.jpg"/>
          <p:cNvPicPr>
            <a:picLocks noChangeAspect="1" noChangeArrowheads="1"/>
          </p:cNvPicPr>
          <p:nvPr/>
        </p:nvPicPr>
        <p:blipFill>
          <a:blip r:embed="rId2" cstate="print"/>
          <a:srcRect/>
          <a:stretch>
            <a:fillRect/>
          </a:stretch>
        </p:blipFill>
        <p:spPr bwMode="auto">
          <a:xfrm>
            <a:off x="0" y="1600200"/>
            <a:ext cx="3153540" cy="4572000"/>
          </a:xfrm>
          <a:prstGeom prst="rect">
            <a:avLst/>
          </a:prstGeom>
          <a:noFill/>
        </p:spPr>
      </p:pic>
    </p:spTree>
    <p:extLst>
      <p:ext uri="{BB962C8B-B14F-4D97-AF65-F5344CB8AC3E}">
        <p14:creationId xmlns="" xmlns:p14="http://schemas.microsoft.com/office/powerpoint/2010/main" val="2668902097"/>
      </p:ext>
    </p:extLst>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1033</TotalTime>
  <Words>174</Words>
  <Application>Microsoft Office PowerPoint</Application>
  <PresentationFormat>On-screen Show (4:3)</PresentationFormat>
  <Paragraphs>51</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Trek</vt:lpstr>
      <vt:lpstr>CATECHETICAL TEXTBOOK SERIES OF THE SYRO - MALABAR CHURCH</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Let us pray</vt:lpstr>
      <vt:lpstr>Read the word of god: </vt:lpstr>
      <vt:lpstr>WORD OF GOD FOR GUIDANCE </vt:lpstr>
      <vt:lpstr>LET US DO:</vt:lpstr>
      <vt:lpstr>MY DECISION</vt:lpstr>
      <vt:lpstr>LET US Find out the answer</vt:lpstr>
      <vt:lpstr>Slide 20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Jobin</dc:creator>
  <cp:lastModifiedBy>Administrator</cp:lastModifiedBy>
  <cp:revision>247</cp:revision>
  <dcterms:created xsi:type="dcterms:W3CDTF">2006-08-16T00:00:00Z</dcterms:created>
  <dcterms:modified xsi:type="dcterms:W3CDTF">2015-09-29T05:22:12Z</dcterms:modified>
</cp:coreProperties>
</file>